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60" r:id="rId5"/>
    <p:sldId id="266" r:id="rId6"/>
    <p:sldId id="265" r:id="rId7"/>
    <p:sldId id="263" r:id="rId8"/>
    <p:sldId id="264" r:id="rId9"/>
    <p:sldId id="262" r:id="rId10"/>
    <p:sldId id="261" r:id="rId11"/>
    <p:sldId id="25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684" y="332656"/>
            <a:ext cx="7774632" cy="50648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общеобразовательное учреждение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 5»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412776"/>
            <a:ext cx="7848872" cy="4752528"/>
          </a:xfrm>
        </p:spPr>
        <p:txBody>
          <a:bodyPr>
            <a:normAutofit lnSpcReduction="10000"/>
          </a:bodyPr>
          <a:lstStyle/>
          <a:p>
            <a:pPr lvl="0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Номинация:</a:t>
            </a:r>
          </a:p>
          <a:p>
            <a:pPr lvl="0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«Лучшая сельская школьная столовая-2024»</a:t>
            </a:r>
          </a:p>
          <a:p>
            <a:endParaRPr lang="ru-RU" sz="1400" dirty="0"/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горячего завтрака</a:t>
            </a: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Эдиссия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2024г</a:t>
            </a:r>
          </a:p>
        </p:txBody>
      </p:sp>
    </p:spTree>
    <p:extLst>
      <p:ext uri="{BB962C8B-B14F-4D97-AF65-F5344CB8AC3E}">
        <p14:creationId xmlns:p14="http://schemas.microsoft.com/office/powerpoint/2010/main" val="1302553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27C15C-191F-76B2-9102-36EDB91F4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3" y="-28563"/>
            <a:ext cx="916051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0"/>
            <a:ext cx="8640960" cy="2132856"/>
          </a:xfrm>
        </p:spPr>
        <p:txBody>
          <a:bodyPr>
            <a:normAutofit/>
          </a:bodyPr>
          <a:lstStyle/>
          <a:p>
            <a:pPr lvl="0" algn="l"/>
            <a: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/>
              <a:t/>
            </a:r>
            <a:br>
              <a:rPr lang="ru-RU" sz="1200" dirty="0"/>
            </a:b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620688"/>
            <a:ext cx="7488832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endParaRPr lang="ru-RU" sz="2400" b="1" i="1" dirty="0" smtClean="0">
              <a:solidFill>
                <a:srgbClr val="00B0F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800"/>
              </a:spcAft>
            </a:pPr>
            <a:r>
              <a:rPr lang="ru-RU" sz="2400" b="1" i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Меню </a:t>
            </a:r>
            <a:r>
              <a:rPr lang="ru-RU" sz="2400" b="1" i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для школьников составлено на 10 дней. </a:t>
            </a:r>
            <a:r>
              <a:rPr lang="ru-RU" sz="2400" b="1" i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в соответствии с</a:t>
            </a:r>
            <a:r>
              <a:rPr lang="ru-RU" sz="2400" b="1" i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СанПиН</a:t>
            </a:r>
            <a:r>
              <a:rPr lang="ru-RU" sz="2400" b="1" i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, где расписаны все нормы – для начальной </a:t>
            </a:r>
            <a:r>
              <a:rPr lang="ru-RU" sz="2400" b="1" i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и старшей школы</a:t>
            </a:r>
            <a:endParaRPr lang="ru-RU" sz="2400" b="1" i="1" dirty="0">
              <a:solidFill>
                <a:srgbClr val="00B0F0"/>
              </a:solidFill>
              <a:ea typeface="Calibri"/>
              <a:cs typeface="Times New Roman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870" y="2499268"/>
            <a:ext cx="3108161" cy="366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499269"/>
            <a:ext cx="3222295" cy="362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519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A9A3AEF-49E5-B131-FA51-64BEBDA87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684" y="0"/>
            <a:ext cx="8063780" cy="2851624"/>
          </a:xfrm>
        </p:spPr>
        <p:txBody>
          <a:bodyPr>
            <a:normAutofit fontScale="90000"/>
          </a:bodyPr>
          <a:lstStyle/>
          <a:p>
            <a:pPr lvl="0"/>
            <a: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kumimoji="0" lang="ru-RU" sz="27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Для </a:t>
            </a:r>
            <a:r>
              <a:rPr kumimoji="0" lang="ru-RU" sz="27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эффективной работы столовой </a:t>
            </a:r>
            <a:br>
              <a:rPr kumimoji="0" lang="ru-RU" sz="27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7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утвержден график  организованного посещения </a:t>
            </a:r>
            <a:br>
              <a:rPr kumimoji="0" lang="ru-RU" sz="27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7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классами столовой, схема рассадки обучающихся </a:t>
            </a:r>
            <a:br>
              <a:rPr kumimoji="0" lang="ru-RU" sz="27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7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 столовой во время приема пищи</a:t>
            </a: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/>
              <a:t/>
            </a:r>
            <a:br>
              <a:rPr lang="ru-RU" sz="1200" dirty="0"/>
            </a:b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43" y="2708920"/>
            <a:ext cx="2378075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79" y="2700472"/>
            <a:ext cx="2727470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071" y="2700472"/>
            <a:ext cx="2808312" cy="314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946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8C29AC5-22EA-6BD8-6667-488A59AC2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" y="44116"/>
            <a:ext cx="9108843" cy="6813884"/>
          </a:xfrm>
          <a:prstGeom prst="rect">
            <a:avLst/>
          </a:prstGeom>
        </p:spPr>
      </p:pic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xmlns="" id="{8E1C80BE-B912-C1BC-F660-7E4FE3E541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D36749A7-6523-8A74-ECFD-88CE1721D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742890"/>
              </p:ext>
            </p:extLst>
          </p:nvPr>
        </p:nvGraphicFramePr>
        <p:xfrm>
          <a:off x="323529" y="1484784"/>
          <a:ext cx="8568953" cy="532909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69087">
                  <a:extLst>
                    <a:ext uri="{9D8B030D-6E8A-4147-A177-3AD203B41FA5}">
                      <a16:colId xmlns:a16="http://schemas.microsoft.com/office/drawing/2014/main" xmlns="" val="227647645"/>
                    </a:ext>
                  </a:extLst>
                </a:gridCol>
                <a:gridCol w="760637">
                  <a:extLst>
                    <a:ext uri="{9D8B030D-6E8A-4147-A177-3AD203B41FA5}">
                      <a16:colId xmlns:a16="http://schemas.microsoft.com/office/drawing/2014/main" xmlns="" val="3546252369"/>
                    </a:ext>
                  </a:extLst>
                </a:gridCol>
                <a:gridCol w="760637">
                  <a:extLst>
                    <a:ext uri="{9D8B030D-6E8A-4147-A177-3AD203B41FA5}">
                      <a16:colId xmlns:a16="http://schemas.microsoft.com/office/drawing/2014/main" xmlns="" val="3506983751"/>
                    </a:ext>
                  </a:extLst>
                </a:gridCol>
                <a:gridCol w="636220">
                  <a:extLst>
                    <a:ext uri="{9D8B030D-6E8A-4147-A177-3AD203B41FA5}">
                      <a16:colId xmlns:a16="http://schemas.microsoft.com/office/drawing/2014/main" xmlns="" val="3791780112"/>
                    </a:ext>
                  </a:extLst>
                </a:gridCol>
                <a:gridCol w="645930">
                  <a:extLst>
                    <a:ext uri="{9D8B030D-6E8A-4147-A177-3AD203B41FA5}">
                      <a16:colId xmlns:a16="http://schemas.microsoft.com/office/drawing/2014/main" xmlns="" val="4117570917"/>
                    </a:ext>
                  </a:extLst>
                </a:gridCol>
                <a:gridCol w="499266">
                  <a:extLst>
                    <a:ext uri="{9D8B030D-6E8A-4147-A177-3AD203B41FA5}">
                      <a16:colId xmlns:a16="http://schemas.microsoft.com/office/drawing/2014/main" xmlns="" val="2435636596"/>
                    </a:ext>
                  </a:extLst>
                </a:gridCol>
                <a:gridCol w="494838">
                  <a:extLst>
                    <a:ext uri="{9D8B030D-6E8A-4147-A177-3AD203B41FA5}">
                      <a16:colId xmlns:a16="http://schemas.microsoft.com/office/drawing/2014/main" xmlns="" val="912919466"/>
                    </a:ext>
                  </a:extLst>
                </a:gridCol>
                <a:gridCol w="395871">
                  <a:extLst>
                    <a:ext uri="{9D8B030D-6E8A-4147-A177-3AD203B41FA5}">
                      <a16:colId xmlns:a16="http://schemas.microsoft.com/office/drawing/2014/main" xmlns="" val="596044913"/>
                    </a:ext>
                  </a:extLst>
                </a:gridCol>
                <a:gridCol w="395871">
                  <a:extLst>
                    <a:ext uri="{9D8B030D-6E8A-4147-A177-3AD203B41FA5}">
                      <a16:colId xmlns:a16="http://schemas.microsoft.com/office/drawing/2014/main" xmlns="" val="732916720"/>
                    </a:ext>
                  </a:extLst>
                </a:gridCol>
                <a:gridCol w="508975">
                  <a:extLst>
                    <a:ext uri="{9D8B030D-6E8A-4147-A177-3AD203B41FA5}">
                      <a16:colId xmlns:a16="http://schemas.microsoft.com/office/drawing/2014/main" xmlns="" val="2323112758"/>
                    </a:ext>
                  </a:extLst>
                </a:gridCol>
                <a:gridCol w="508975">
                  <a:extLst>
                    <a:ext uri="{9D8B030D-6E8A-4147-A177-3AD203B41FA5}">
                      <a16:colId xmlns:a16="http://schemas.microsoft.com/office/drawing/2014/main" xmlns="" val="2992605011"/>
                    </a:ext>
                  </a:extLst>
                </a:gridCol>
                <a:gridCol w="463735">
                  <a:extLst>
                    <a:ext uri="{9D8B030D-6E8A-4147-A177-3AD203B41FA5}">
                      <a16:colId xmlns:a16="http://schemas.microsoft.com/office/drawing/2014/main" xmlns="" val="3876765957"/>
                    </a:ext>
                  </a:extLst>
                </a:gridCol>
                <a:gridCol w="728911">
                  <a:extLst>
                    <a:ext uri="{9D8B030D-6E8A-4147-A177-3AD203B41FA5}">
                      <a16:colId xmlns:a16="http://schemas.microsoft.com/office/drawing/2014/main" xmlns="" val="2058773420"/>
                    </a:ext>
                  </a:extLst>
                </a:gridCol>
              </a:tblGrid>
              <a:tr h="74708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  Наименование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блюда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                 Пищевая ценность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  Витамины и минеральные вещества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7021097"/>
                  </a:ext>
                </a:extLst>
              </a:tr>
              <a:tr h="11879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 Белки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 Жиры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Угле-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воды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  Ккал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  А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   В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  С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E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Са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Mg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  P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Fe            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extLst>
                  <a:ext uri="{0D108BD9-81ED-4DB2-BD59-A6C34878D82A}">
                    <a16:rowId xmlns:a16="http://schemas.microsoft.com/office/drawing/2014/main" xmlns="" val="2415517584"/>
                  </a:ext>
                </a:extLst>
              </a:tr>
              <a:tr h="13859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ЗАВТРАК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ПЛОВ ИЗ ПТИЦЫ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33,35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 44,16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43,72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734,76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72,16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2,29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2,00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9,51</a:t>
                      </a:r>
                      <a:endParaRPr lang="ru-RU" sz="1600" dirty="0">
                        <a:effectLst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41,99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54,98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320,86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2,99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extLst>
                  <a:ext uri="{0D108BD9-81ED-4DB2-BD59-A6C34878D82A}">
                    <a16:rowId xmlns:a16="http://schemas.microsoft.com/office/drawing/2014/main" xmlns="" val="341652799"/>
                  </a:ext>
                </a:extLst>
              </a:tr>
              <a:tr h="6929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ЧАЙ С ЛИМОНОМ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0,26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0,06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15,22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59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0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2,9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0,1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8,05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5,24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9,78</a:t>
                      </a:r>
                      <a:r>
                        <a:rPr lang="en-US" sz="1400" dirty="0">
                          <a:effectLst/>
                        </a:rPr>
                        <a:t>                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0,91</a:t>
                      </a:r>
                      <a:r>
                        <a:rPr lang="en-US" sz="1400" dirty="0">
                          <a:effectLst/>
                        </a:rPr>
                        <a:t>             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extLst>
                  <a:ext uri="{0D108BD9-81ED-4DB2-BD59-A6C34878D82A}">
                    <a16:rowId xmlns:a16="http://schemas.microsoft.com/office/drawing/2014/main" xmlns="" val="212482786"/>
                  </a:ext>
                </a:extLst>
              </a:tr>
              <a:tr h="6929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ХЛЕБ ПШЕНИЧНЫЙ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3,04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0,34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19,44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96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0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0,04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0,44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8,0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5,6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26,0</a:t>
                      </a:r>
                      <a:r>
                        <a:rPr lang="en-US" sz="1400">
                          <a:effectLst/>
                        </a:rPr>
                        <a:t>              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0,44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extLst>
                  <a:ext uri="{0D108BD9-81ED-4DB2-BD59-A6C34878D82A}">
                    <a16:rowId xmlns:a16="http://schemas.microsoft.com/office/drawing/2014/main" xmlns="" val="1195847201"/>
                  </a:ext>
                </a:extLst>
              </a:tr>
              <a:tr h="6221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                                                   ИТОГО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36,65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44,56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78,38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889,76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72,16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2,33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4,9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10,05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58,04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65,82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356,64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4,34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395" marR="29395" marT="0" marB="0"/>
                </a:tc>
                <a:extLst>
                  <a:ext uri="{0D108BD9-81ED-4DB2-BD59-A6C34878D82A}">
                    <a16:rowId xmlns:a16="http://schemas.microsoft.com/office/drawing/2014/main" xmlns="" val="82363569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EA4ACC2-EE21-BF39-207C-F0DFD2B9B547}"/>
              </a:ext>
            </a:extLst>
          </p:cNvPr>
          <p:cNvSpPr txBox="1"/>
          <p:nvPr/>
        </p:nvSpPr>
        <p:spPr>
          <a:xfrm>
            <a:off x="1371600" y="692696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Энергетическая ценность продуктов</a:t>
            </a:r>
          </a:p>
        </p:txBody>
      </p:sp>
    </p:spTree>
    <p:extLst>
      <p:ext uri="{BB962C8B-B14F-4D97-AF65-F5344CB8AC3E}">
        <p14:creationId xmlns:p14="http://schemas.microsoft.com/office/powerpoint/2010/main" val="465924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8C29AC5-22EA-6BD8-6667-488A59AC2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" y="44116"/>
            <a:ext cx="9108843" cy="681388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476672"/>
            <a:ext cx="7992888" cy="5688632"/>
          </a:xfrm>
        </p:spPr>
        <p:txBody>
          <a:bodyPr>
            <a:normAutofit/>
          </a:bodyPr>
          <a:lstStyle/>
          <a:p>
            <a:pPr lvl="0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пищеблоке работают профессионалы, знающие технологию и санитарно-эпидемиологические нормы</a:t>
            </a:r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819" y="2708920"/>
            <a:ext cx="3591982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55" y="2675283"/>
            <a:ext cx="359092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937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137B60C-3724-BD5D-7A48-8287E318C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69" y="5796"/>
            <a:ext cx="9345954" cy="68522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16824" cy="122413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приготовления 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горячего завтрака «Плов из птицы»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905" y="1942337"/>
            <a:ext cx="368610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42" y="1942338"/>
            <a:ext cx="3861112" cy="286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3562350"/>
            <a:ext cx="68784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Подготовленные овощи (морковь, лук репчатый) нарезать соломкой, пассеровать</a:t>
            </a:r>
            <a:endParaRPr lang="ru-RU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68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137B60C-3724-BD5D-7A48-8287E318C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7345" cy="6858000"/>
          </a:xfrm>
        </p:spPr>
      </p:pic>
      <p:sp>
        <p:nvSpPr>
          <p:cNvPr id="3" name="TextBox 2"/>
          <p:cNvSpPr txBox="1"/>
          <p:nvPr/>
        </p:nvSpPr>
        <p:spPr>
          <a:xfrm>
            <a:off x="1547664" y="4221088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404664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Приготовление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завтрака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7C9E0EE-A858-E7B6-BDEC-4F22FA08C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209" y="1916831"/>
            <a:ext cx="3988626" cy="28803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6E5C12D-D2C9-FDD3-8B2D-354B6266C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1" y="1916831"/>
            <a:ext cx="3672408" cy="28803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AF0C83-DFC0-29A0-147E-2E587D0C4A32}"/>
              </a:ext>
            </a:extLst>
          </p:cNvPr>
          <p:cNvSpPr txBox="1"/>
          <p:nvPr/>
        </p:nvSpPr>
        <p:spPr>
          <a:xfrm>
            <a:off x="2051720" y="4797151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Птицу 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порубить на порции, обжарить до образования корочки, посыпав солью</a:t>
            </a:r>
          </a:p>
        </p:txBody>
      </p:sp>
    </p:spTree>
    <p:extLst>
      <p:ext uri="{BB962C8B-B14F-4D97-AF65-F5344CB8AC3E}">
        <p14:creationId xmlns:p14="http://schemas.microsoft.com/office/powerpoint/2010/main" val="1899084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137B60C-3724-BD5D-7A48-8287E318C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7345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3687" y="4365104"/>
            <a:ext cx="73236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Крупу рисовую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просеить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перебрать, промыть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сначала теплой, затем горячей водой. Томатную пасту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развести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соотношении 1:1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486E7A8-29B9-245C-C665-F2341265C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89" y="1616951"/>
            <a:ext cx="3105204" cy="29428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194E2EF-9D00-7B03-A34C-66F1EF7A9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41564"/>
            <a:ext cx="4265638" cy="29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04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137B60C-3724-BD5D-7A48-8287E318C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7345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завтрака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04" y="3167813"/>
            <a:ext cx="358852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234" y="3167813"/>
            <a:ext cx="3712106" cy="213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4365104"/>
            <a:ext cx="69231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Добавить подготовленные овощи, пассированную томатную пасту, залить горячим бульоном и дать закипеть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E9FFF09-DB90-DFF1-8306-77C9C22D50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85" y="1450101"/>
            <a:ext cx="3414443" cy="15013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D1CF4E0-422D-23A5-F726-1DB90E8C2E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938" y="1410757"/>
            <a:ext cx="2947170" cy="158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8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137B60C-3724-BD5D-7A48-8287E318C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7345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1619672" y="404664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Приготовление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завтрака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16AB206-2FCE-3061-9875-EB0A965AD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72816"/>
            <a:ext cx="4994986" cy="28083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BF41D3-C342-B0BE-55F9-514D4636B6DD}"/>
              </a:ext>
            </a:extLst>
          </p:cNvPr>
          <p:cNvSpPr txBox="1"/>
          <p:nvPr/>
        </p:nvSpPr>
        <p:spPr>
          <a:xfrm>
            <a:off x="1881270" y="5445225"/>
            <a:ext cx="6579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Добавить промытую рисовую крупу и варить до загустения</a:t>
            </a:r>
          </a:p>
        </p:txBody>
      </p:sp>
    </p:spTree>
    <p:extLst>
      <p:ext uri="{BB962C8B-B14F-4D97-AF65-F5344CB8AC3E}">
        <p14:creationId xmlns:p14="http://schemas.microsoft.com/office/powerpoint/2010/main" val="1428416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137B60C-3724-BD5D-7A48-8287E318C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7345" cy="6858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46" y="1662668"/>
            <a:ext cx="3700167" cy="298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45" y="1662668"/>
            <a:ext cx="3700167" cy="287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4221088"/>
            <a:ext cx="71287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 поставить плов на 40-50 мин в </a:t>
            </a:r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пароконвектомат, 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нагретый до температуры 250-280 </a:t>
            </a:r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endPara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404664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Приготовления завтрака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1778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240</Words>
  <Application>Microsoft Office PowerPoint</Application>
  <PresentationFormat>Экран (4:3)</PresentationFormat>
  <Paragraphs>137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Муниципальное казенное общеобразовательное учреждение «Средняя общеобразовательная школа № 5»</vt:lpstr>
      <vt:lpstr>Презентация PowerPoint</vt:lpstr>
      <vt:lpstr>Презентация PowerPoint</vt:lpstr>
      <vt:lpstr>Технология приготовления  горячего завтрака «Плов из птицы» .</vt:lpstr>
      <vt:lpstr>Презентация PowerPoint</vt:lpstr>
      <vt:lpstr>Приготовление завтрака</vt:lpstr>
      <vt:lpstr>Приготовление завтрака</vt:lpstr>
      <vt:lpstr>Презентация PowerPoint</vt:lpstr>
      <vt:lpstr>Презентация PowerPoint</vt:lpstr>
      <vt:lpstr>    </vt:lpstr>
      <vt:lpstr>     Для эффективной работы столовой  утвержден график  организованного посещения  классами столовой, схема рассадки обучающихся  в столовой во время приема пищи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22</cp:revision>
  <dcterms:created xsi:type="dcterms:W3CDTF">2024-04-10T07:19:42Z</dcterms:created>
  <dcterms:modified xsi:type="dcterms:W3CDTF">2024-05-07T06:08:49Z</dcterms:modified>
</cp:coreProperties>
</file>