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slides/slide6.xml" ContentType="application/vnd.openxmlformats-officedocument.presentationml.slide+xml"/>
  <Override PartName="/docProps/custom.xml" ContentType="application/vnd.openxmlformats-officedocument.custom-properties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slideMasters/slideMaster3.xml" ContentType="application/vnd.openxmlformats-officedocument.presentationml.slideMaster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sldMasterIdLst>
    <p:sldMasterId id="2147483648" r:id="rId1"/>
    <p:sldMasterId id="2147483650" r:id="rId2"/>
    <p:sldMasterId id="2147483656" r:id="rId3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x="12192000" cy="6858000"/>
  <p:notesSz cx="12192000" cy="6858000"/>
  <p:defaultTextStyle>
    <a:defPPr>
      <a:defRPr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109" d="100"/>
          <a:sy n="109" d="100"/>
        </p:scale>
        <p:origin x="636" y="108"/>
      </p:cViewPr>
      <p:guideLst>
        <p:guide pos="2880" orient="horz"/>
        <p:guide pos="2160"/>
      </p:guideLst>
    </p:cSldViewPr>
  </p:slideViewPr>
  <p:gridSpacing cx="76200" cy="76200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theme" Target="theme/theme1.xml"/><Relationship Id="rId5" Type="http://schemas.openxmlformats.org/officeDocument/2006/relationships/theme" Target="theme/theme2.xml"/><Relationship Id="rId6" Type="http://schemas.openxmlformats.org/officeDocument/2006/relationships/theme" Target="theme/theme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presProps" Target="presProps.xml" /><Relationship Id="rId18" Type="http://schemas.openxmlformats.org/officeDocument/2006/relationships/tableStyles" Target="tableStyles.xml" /><Relationship Id="rId19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 bwMode="auto"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 bwMode="auto"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36000" tIns="36000" rIns="36000" bIns="36000"/>
          <a:lstStyle>
            <a:lvl1pPr>
              <a:defRPr sz="2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/>
        <p:txBody>
          <a:bodyPr lIns="36000" tIns="36000" rIns="36000" bIns="3600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36000" tIns="36000" rIns="36000" bIns="36000"/>
          <a:lstStyle>
            <a:lvl1pPr>
              <a:defRPr sz="2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 bwMode="auto"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 bwMode="auto"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36000" tIns="36000" rIns="36000" bIns="36000"/>
          <a:lstStyle>
            <a:lvl1pPr>
              <a:defRPr sz="2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 bwMode="auto">
          <a:xfrm>
            <a:off x="139680" y="149400"/>
            <a:ext cx="8167680" cy="330480"/>
          </a:xfrm>
          <a:prstGeom prst="rect">
            <a:avLst/>
          </a:prstGeom>
          <a:noFill/>
          <a:ln w="0">
            <a:noFill/>
          </a:ln>
        </p:spPr>
        <p:txBody>
          <a:bodyPr lIns="36000" tIns="36000" rIns="36000" bIns="36000" anchor="ctr">
            <a:noAutofit/>
          </a:bodyPr>
          <a:lstStyle/>
          <a:p>
            <a:pPr indent="0" algn="ctr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 bwMode="auto">
          <a:xfrm>
            <a:off x="241560" y="3021120"/>
            <a:ext cx="5555160" cy="3467880"/>
          </a:xfrm>
          <a:prstGeom prst="rect">
            <a:avLst/>
          </a:prstGeom>
          <a:noFill/>
          <a:ln w="0">
            <a:noFill/>
          </a:ln>
        </p:spPr>
        <p:txBody>
          <a:bodyPr lIns="36000" tIns="36000" rIns="36000" bIns="3600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 bwMode="auto"/>
        <p:txBody>
          <a:bodyPr/>
          <a:lstStyle/>
          <a:p>
            <a:pPr>
              <a:defRPr/>
            </a:pPr>
            <a:fld id="{9FFE0B71-00F8-4AC1-A913-879279CEB0A4}" type="slidenum">
              <a:rPr>
                <a:solidFill>
                  <a:srgbClr val="000000">
                    <a:tint val="75000"/>
                  </a:srgbClr>
                </a:solidFill>
              </a:rPr>
              <a:t/>
            </a:fld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dt" idx="5"/>
          </p:nvPr>
        </p:nvSpPr>
        <p:spPr bwMode="auto"/>
        <p:txBody>
          <a:bodyPr/>
          <a:lstStyle/>
          <a:p>
            <a:pPr>
              <a:defRPr/>
            </a:pPr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7" Type="http://schemas.openxmlformats.org/officeDocument/2006/relationships/image" Target="../media/image1.png"/></Relationships>
</file>

<file path=ppt/slideMasters/_rels/slideMaster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3.xml"/><Relationship Id="rId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 bwMode="auto">
          <a:xfrm>
            <a:off x="0" y="0"/>
            <a:ext cx="12184380" cy="690245"/>
          </a:xfrm>
          <a:custGeom>
            <a:avLst/>
            <a:gdLst/>
            <a:ahLst/>
            <a:cxnLst/>
            <a:rect l="l" t="t" r="r" b="b"/>
            <a:pathLst>
              <a:path w="12184380" h="690245" fill="norm" stroke="1" extrusionOk="0">
                <a:moveTo>
                  <a:pt x="0" y="690117"/>
                </a:moveTo>
                <a:lnTo>
                  <a:pt x="12184375" y="690117"/>
                </a:lnTo>
                <a:lnTo>
                  <a:pt x="12184375" y="0"/>
                </a:lnTo>
                <a:lnTo>
                  <a:pt x="0" y="0"/>
                </a:lnTo>
                <a:lnTo>
                  <a:pt x="0" y="690117"/>
                </a:lnTo>
                <a:close/>
              </a:path>
            </a:pathLst>
          </a:custGeom>
          <a:solidFill>
            <a:srgbClr val="174179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/>
          <a:stretch/>
        </p:blipFill>
        <p:spPr bwMode="auto">
          <a:xfrm>
            <a:off x="10197592" y="15938"/>
            <a:ext cx="1813305" cy="68421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 bwMode="auto">
          <a:xfrm>
            <a:off x="139700" y="149478"/>
            <a:ext cx="8168005" cy="330834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>
          <a:xfrm>
            <a:off x="241439" y="3021202"/>
            <a:ext cx="5555615" cy="3468370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chemeClr val="lt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bg object 16"/>
          <p:cNvSpPr/>
          <p:nvPr/>
        </p:nvSpPr>
        <p:spPr bwMode="auto">
          <a:xfrm>
            <a:off x="0" y="0"/>
            <a:ext cx="12184200" cy="689760"/>
          </a:xfrm>
          <a:custGeom>
            <a:avLst/>
            <a:gdLst>
              <a:gd name="textAreaLeft" fmla="*/ 0 w 12184200"/>
              <a:gd name="textAreaRight" fmla="*/ 12184560 w 12184200"/>
              <a:gd name="textAreaTop" fmla="*/ 0 h 689760"/>
              <a:gd name="textAreaBottom" fmla="*/ 690120 h 689760"/>
            </a:gdLst>
            <a:ahLst/>
            <a:cxnLst/>
            <a:rect l="textAreaLeft" t="textAreaTop" r="textAreaRight" b="textAreaBottom"/>
            <a:pathLst>
              <a:path w="12184380" h="690245" fill="norm" stroke="1" extrusionOk="0">
                <a:moveTo>
                  <a:pt x="0" y="690117"/>
                </a:moveTo>
                <a:lnTo>
                  <a:pt x="12184375" y="690117"/>
                </a:lnTo>
                <a:lnTo>
                  <a:pt x="12184375" y="0"/>
                </a:lnTo>
                <a:lnTo>
                  <a:pt x="0" y="0"/>
                </a:lnTo>
                <a:lnTo>
                  <a:pt x="0" y="690117"/>
                </a:lnTo>
                <a:close/>
              </a:path>
            </a:pathLst>
          </a:custGeom>
          <a:solidFill>
            <a:srgbClr val="174179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36000" tIns="36000" rIns="36000" bIns="36000" anchor="t">
            <a:noAutofit/>
          </a:bodyPr>
          <a:lstStyle/>
          <a:p>
            <a:pPr algn="l">
              <a:defRPr/>
            </a:pPr>
            <a:endParaRPr lang="ru-RU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" name="bg object 17"/>
          <p:cNvPicPr/>
          <p:nvPr/>
        </p:nvPicPr>
        <p:blipFill>
          <a:blip r:embed="rId3"/>
          <a:stretch/>
        </p:blipFill>
        <p:spPr bwMode="auto">
          <a:xfrm>
            <a:off x="10197720" y="15840"/>
            <a:ext cx="1812960" cy="684000"/>
          </a:xfrm>
          <a:prstGeom prst="rect">
            <a:avLst/>
          </a:prstGeom>
          <a:ln w="0">
            <a:noFill/>
          </a:ln>
        </p:spPr>
      </p:pic>
      <p:sp>
        <p:nvSpPr>
          <p:cNvPr id="10" name="PlaceHolder 1"/>
          <p:cNvSpPr>
            <a:spLocks noGrp="1"/>
          </p:cNvSpPr>
          <p:nvPr>
            <p:ph type="title"/>
          </p:nvPr>
        </p:nvSpPr>
        <p:spPr bwMode="auto">
          <a:xfrm>
            <a:off x="139680" y="149400"/>
            <a:ext cx="8167680" cy="330480"/>
          </a:xfrm>
          <a:prstGeom prst="rect">
            <a:avLst/>
          </a:prstGeom>
          <a:noFill/>
          <a:ln w="0">
            <a:noFill/>
          </a:ln>
        </p:spPr>
        <p:txBody>
          <a:bodyPr lIns="36000" tIns="36000" rIns="36000" bIns="36000" anchor="t">
            <a:noAutofit/>
          </a:bodyPr>
          <a:lstStyle/>
          <a:p>
            <a:pPr indent="0">
              <a:buNone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 bwMode="auto">
          <a:xfrm>
            <a:off x="241560" y="3021120"/>
            <a:ext cx="5555160" cy="3467880"/>
          </a:xfrm>
          <a:prstGeom prst="rect">
            <a:avLst/>
          </a:prstGeom>
          <a:noFill/>
          <a:ln w="0">
            <a:noFill/>
          </a:ln>
        </p:spPr>
        <p:txBody>
          <a:bodyPr lIns="36000" tIns="36000" rIns="36000" bIns="3600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/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/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/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/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/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/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/>
          </a:p>
        </p:txBody>
      </p:sp>
      <p:sp>
        <p:nvSpPr>
          <p:cNvPr id="12" name="PlaceHolder 3"/>
          <p:cNvSpPr>
            <a:spLocks noGrp="1"/>
          </p:cNvSpPr>
          <p:nvPr>
            <p:ph type="ftr" idx="4"/>
          </p:nvPr>
        </p:nvSpPr>
        <p:spPr bwMode="auto">
          <a:xfrm>
            <a:off x="4145400" y="6378120"/>
            <a:ext cx="3900960" cy="342720"/>
          </a:xfrm>
          <a:prstGeom prst="rect">
            <a:avLst/>
          </a:prstGeom>
          <a:noFill/>
          <a:ln w="0">
            <a:noFill/>
          </a:ln>
        </p:spPr>
        <p:txBody>
          <a:bodyPr lIns="36000" tIns="36000" rIns="36000" bIns="36000" anchor="t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>
              <a:defRPr/>
            </a:pPr>
            <a:r>
              <a:rPr>
                <a:ea typeface="+mn-ea"/>
                <a:cs typeface="+mn-cs"/>
              </a:rPr>
              <a:t>&lt;нижний колонтитул&gt;</a:t>
            </a:r>
            <a:endParaRPr/>
          </a:p>
        </p:txBody>
      </p:sp>
      <p:sp>
        <p:nvSpPr>
          <p:cNvPr id="13" name="PlaceHolder 4"/>
          <p:cNvSpPr>
            <a:spLocks noGrp="1"/>
          </p:cNvSpPr>
          <p:nvPr>
            <p:ph type="dt" idx="5"/>
          </p:nvPr>
        </p:nvSpPr>
        <p:spPr bwMode="auto">
          <a:xfrm>
            <a:off x="609480" y="6378120"/>
            <a:ext cx="2803680" cy="342720"/>
          </a:xfrm>
          <a:prstGeom prst="rect">
            <a:avLst/>
          </a:prstGeom>
          <a:noFill/>
          <a:ln w="0">
            <a:noFill/>
          </a:ln>
        </p:spPr>
        <p:txBody>
          <a:bodyPr lIns="36000" tIns="36000" rIns="36000" bIns="36000" anchor="t">
            <a:noAutofit/>
          </a:bodyPr>
          <a:lstStyle>
            <a:lvl1pPr indent="0">
              <a:lnSpc>
                <a:spcPct val="100000"/>
              </a:lnSpc>
              <a:buNone/>
              <a:defRPr lang="en-US" sz="1400" b="0" strike="noStrike" spc="-1">
                <a:solidFill>
                  <a:schemeClr val="dk1">
                    <a:tint val="75000"/>
                  </a:schemeClr>
                </a:solidFill>
                <a:latin typeface="Times New Roman"/>
              </a:defRPr>
            </a:lvl1pPr>
          </a:lstStyle>
          <a:p>
            <a:pPr algn="l">
              <a:defRPr/>
            </a:pPr>
            <a:r>
              <a:rPr>
                <a:solidFill>
                  <a:srgbClr val="000000">
                    <a:tint val="75000"/>
                  </a:srgbClr>
                </a:solidFill>
                <a:ea typeface="+mn-ea"/>
                <a:cs typeface="+mn-cs"/>
              </a:rPr>
              <a:t>&lt;дата/время&gt;</a:t>
            </a:r>
            <a:endParaRPr lang="ru-RU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4" name="PlaceHolder 5"/>
          <p:cNvSpPr>
            <a:spLocks noGrp="1"/>
          </p:cNvSpPr>
          <p:nvPr>
            <p:ph type="sldNum" idx="6"/>
          </p:nvPr>
        </p:nvSpPr>
        <p:spPr bwMode="auto">
          <a:xfrm>
            <a:off x="8778240" y="6378120"/>
            <a:ext cx="2803680" cy="342720"/>
          </a:xfrm>
          <a:prstGeom prst="rect">
            <a:avLst/>
          </a:prstGeom>
          <a:noFill/>
          <a:ln w="0">
            <a:noFill/>
          </a:ln>
        </p:spPr>
        <p:txBody>
          <a:bodyPr lIns="36000" tIns="36000" rIns="36000" bIns="36000" anchor="t">
            <a:noAutofit/>
          </a:bodyPr>
          <a:lstStyle>
            <a:lvl1pPr indent="0" algn="r">
              <a:lnSpc>
                <a:spcPct val="100000"/>
              </a:lnSpc>
              <a:buNone/>
              <a:defRPr lang="ru-RU" sz="1400" b="0" strike="noStrike" spc="-1">
                <a:solidFill>
                  <a:schemeClr val="dk1">
                    <a:tint val="75000"/>
                  </a:schemeClr>
                </a:solidFill>
                <a:latin typeface="Times New Roman"/>
              </a:defRPr>
            </a:lvl1pPr>
          </a:lstStyle>
          <a:p>
            <a:pPr>
              <a:defRPr/>
            </a:pPr>
            <a:fld id="{CA9463D9-5283-4B90-9FFA-38F73325EC72}" type="slidenum">
              <a:rPr>
                <a:solidFill>
                  <a:srgbClr val="000000">
                    <a:tint val="75000"/>
                  </a:srgbClr>
                </a:solidFill>
                <a:ea typeface="+mn-ea"/>
                <a:cs typeface="+mn-cs"/>
              </a:rPr>
              <a:t/>
            </a:fld>
            <a:endParaRPr>
              <a:solidFill>
                <a:srgbClr val="000000"/>
              </a:solidFill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/>
    <p:bodyStyle/>
    <p:otherStyle/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1219"/>
            <a:ext cx="12192000" cy="68567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 bwMode="auto">
          <a:xfrm>
            <a:off x="555172" y="3029509"/>
            <a:ext cx="1131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3600">
                <a:latin typeface="Montserrat Medium"/>
              </a:defRPr>
            </a:lvl1pPr>
          </a:lstStyle>
          <a:p>
            <a:pPr algn="ctr">
              <a:lnSpc>
                <a:spcPct val="100000"/>
              </a:lnSpc>
              <a:defRPr/>
            </a:pPr>
            <a:endParaRPr lang="ru-RU" sz="28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850584" y="2752510"/>
            <a:ext cx="951906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>
                <a:solidFill>
                  <a:schemeClr val="bg1"/>
                </a:solidFill>
                <a:latin typeface="+mn-lt"/>
                <a:cs typeface="Times New Roman"/>
              </a:rPr>
              <a:t>Прием иностранных граждан и лиц без гражданства</a:t>
            </a:r>
            <a:endParaRPr lang="ru-RU" sz="3200" b="1">
              <a:solidFill>
                <a:schemeClr val="bg1"/>
              </a:solidFill>
              <a:latin typeface="Montserrat Medium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5" name="Скругленный прямоугольник 10"/>
          <p:cNvSpPr/>
          <p:nvPr/>
        </p:nvSpPr>
        <p:spPr bwMode="auto">
          <a:xfrm>
            <a:off x="6300000" y="792360"/>
            <a:ext cx="5710680" cy="5939280"/>
          </a:xfrm>
          <a:prstGeom prst="roundRect">
            <a:avLst>
              <a:gd name="adj" fmla="val 420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defRPr/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76" name="Скругленный прямоугольник 2"/>
          <p:cNvSpPr/>
          <p:nvPr/>
        </p:nvSpPr>
        <p:spPr bwMode="auto">
          <a:xfrm>
            <a:off x="243719" y="792000"/>
            <a:ext cx="5875920" cy="5939280"/>
          </a:xfrm>
          <a:prstGeom prst="roundRect">
            <a:avLst>
              <a:gd name="adj" fmla="val 4205"/>
            </a:avLst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defRPr/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77" name="TextBox 126"/>
          <p:cNvSpPr/>
          <p:nvPr/>
        </p:nvSpPr>
        <p:spPr bwMode="auto">
          <a:xfrm>
            <a:off x="360000" y="76320"/>
            <a:ext cx="5124240" cy="3430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3200" b="1" strike="noStrike" spc="-11">
                <a:solidFill>
                  <a:srgbClr val="FFFFFF"/>
                </a:solidFill>
                <a:latin typeface="Century Gothic"/>
              </a:rPr>
              <a:t>ЧАСТЫЕ ВОПРОСЫ: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Прямоугольник 1"/>
          <p:cNvSpPr/>
          <p:nvPr/>
        </p:nvSpPr>
        <p:spPr bwMode="auto">
          <a:xfrm>
            <a:off x="901080" y="946080"/>
            <a:ext cx="34185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1800" b="1" strike="noStrike" spc="-1">
                <a:solidFill>
                  <a:schemeClr val="lt1"/>
                </a:solidFill>
                <a:latin typeface="Century Gothic"/>
              </a:rPr>
              <a:t>ВОПРОСЫ: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Нашивка 3"/>
          <p:cNvSpPr/>
          <p:nvPr/>
        </p:nvSpPr>
        <p:spPr bwMode="auto">
          <a:xfrm>
            <a:off x="337320" y="1522080"/>
            <a:ext cx="150120" cy="150120"/>
          </a:xfrm>
          <a:prstGeom prst="chevron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defRPr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0" name="Нашивка 8"/>
          <p:cNvSpPr/>
          <p:nvPr/>
        </p:nvSpPr>
        <p:spPr bwMode="auto">
          <a:xfrm>
            <a:off x="348120" y="3780000"/>
            <a:ext cx="150120" cy="149400"/>
          </a:xfrm>
          <a:prstGeom prst="chevron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defRPr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1" name="Прямоугольник 2"/>
          <p:cNvSpPr/>
          <p:nvPr/>
        </p:nvSpPr>
        <p:spPr bwMode="auto">
          <a:xfrm>
            <a:off x="540720" y="1451160"/>
            <a:ext cx="485856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1200" b="1" strike="noStrike" spc="-1">
                <a:solidFill>
                  <a:schemeClr val="lt1"/>
                </a:solidFill>
                <a:latin typeface="Century Gothic"/>
              </a:rPr>
              <a:t>Сдают ли тестирование граждане Белоруссии?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Прямоугольник 3"/>
          <p:cNvSpPr/>
          <p:nvPr/>
        </p:nvSpPr>
        <p:spPr bwMode="auto">
          <a:xfrm>
            <a:off x="540000" y="1860840"/>
            <a:ext cx="525384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1200" b="1" strike="noStrike" spc="-1">
                <a:solidFill>
                  <a:schemeClr val="lt1"/>
                </a:solidFill>
                <a:latin typeface="Century Gothic"/>
              </a:rPr>
              <a:t>Подают ли иностранные граждане документы в школу лично? Как проходит проверка документов при подаче через почту?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Прямоугольник 5"/>
          <p:cNvSpPr/>
          <p:nvPr/>
        </p:nvSpPr>
        <p:spPr bwMode="auto">
          <a:xfrm>
            <a:off x="533160" y="2700000"/>
            <a:ext cx="5946120" cy="8211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1200" b="1" strike="noStrike" spc="-1">
                <a:solidFill>
                  <a:schemeClr val="lt1"/>
                </a:solidFill>
                <a:latin typeface="Century Gothic"/>
              </a:rPr>
              <a:t>Приказом определена комиссия по проведению</a:t>
            </a:r>
            <a:br>
              <a:rPr sz="1200"/>
            </a:br>
            <a:r>
              <a:rPr lang="ru-RU" sz="1200" b="1" strike="noStrike" spc="-1">
                <a:solidFill>
                  <a:schemeClr val="lt1"/>
                </a:solidFill>
                <a:latin typeface="Century Gothic"/>
              </a:rPr>
              <a:t>тестирования, но нигде нет упоминания о комиссии</a:t>
            </a:r>
            <a:r>
              <a:rPr lang="ru-RU" sz="1200" b="0" strike="noStrike" spc="-1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200" b="1" strike="noStrike" spc="-1">
                <a:solidFill>
                  <a:schemeClr val="lt1"/>
                </a:solidFill>
                <a:latin typeface="Century Gothic"/>
              </a:rPr>
              <a:t>по проверке. Кем осуществляется проверка и как она осуществляется?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Прямоугольник 6"/>
          <p:cNvSpPr/>
          <p:nvPr/>
        </p:nvSpPr>
        <p:spPr bwMode="auto">
          <a:xfrm>
            <a:off x="540720" y="3684600"/>
            <a:ext cx="539856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1200" b="1" strike="noStrike" spc="-1">
                <a:solidFill>
                  <a:schemeClr val="lt1"/>
                </a:solidFill>
                <a:latin typeface="Century Gothic"/>
              </a:rPr>
              <a:t>Сдают ли тестирование уже зачисленные </a:t>
            </a:r>
            <a:br>
              <a:rPr sz="1200"/>
            </a:br>
            <a:r>
              <a:rPr lang="ru-RU" sz="1200" b="1" strike="noStrike" spc="-1">
                <a:solidFill>
                  <a:schemeClr val="lt1"/>
                </a:solidFill>
                <a:latin typeface="Century Gothic"/>
              </a:rPr>
              <a:t>или обучающиеся в других школах дети мигрантов?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Прямоугольник 7"/>
          <p:cNvSpPr/>
          <p:nvPr/>
        </p:nvSpPr>
        <p:spPr bwMode="auto">
          <a:xfrm>
            <a:off x="677520" y="4458600"/>
            <a:ext cx="4181760" cy="3654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36000" tIns="36000" rIns="36000" bIns="36000" anchor="t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1200" b="1" strike="noStrike" spc="-1">
                <a:solidFill>
                  <a:schemeClr val="lt1"/>
                </a:solidFill>
                <a:latin typeface="Century Gothic"/>
              </a:rPr>
              <a:t>О каких информационных системах идет речь </a:t>
            </a:r>
            <a:br>
              <a:rPr sz="1200"/>
            </a:br>
            <a:r>
              <a:rPr lang="ru-RU" sz="1200" b="1" strike="noStrike" spc="-1">
                <a:solidFill>
                  <a:schemeClr val="lt1"/>
                </a:solidFill>
                <a:latin typeface="Century Gothic"/>
              </a:rPr>
              <a:t>при приеме иностранных граждан?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Прямоугольник 8"/>
          <p:cNvSpPr/>
          <p:nvPr/>
        </p:nvSpPr>
        <p:spPr bwMode="auto">
          <a:xfrm>
            <a:off x="540000" y="5220000"/>
            <a:ext cx="539856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1200" b="1" strike="noStrike" spc="-1">
                <a:solidFill>
                  <a:schemeClr val="lt1"/>
                </a:solidFill>
                <a:latin typeface="Century Gothic"/>
              </a:rPr>
              <a:t>Как создаются апелляционные комиссии?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Нашивка 1"/>
          <p:cNvSpPr/>
          <p:nvPr/>
        </p:nvSpPr>
        <p:spPr bwMode="auto">
          <a:xfrm>
            <a:off x="353880" y="2069640"/>
            <a:ext cx="150120" cy="150120"/>
          </a:xfrm>
          <a:prstGeom prst="chevron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defRPr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8" name="Нашивка 2"/>
          <p:cNvSpPr/>
          <p:nvPr/>
        </p:nvSpPr>
        <p:spPr bwMode="auto">
          <a:xfrm>
            <a:off x="336960" y="2909160"/>
            <a:ext cx="150120" cy="150120"/>
          </a:xfrm>
          <a:prstGeom prst="chevron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defRPr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9" name="Нашивка 4"/>
          <p:cNvSpPr/>
          <p:nvPr/>
        </p:nvSpPr>
        <p:spPr bwMode="auto">
          <a:xfrm>
            <a:off x="360000" y="4587840"/>
            <a:ext cx="150120" cy="150120"/>
          </a:xfrm>
          <a:prstGeom prst="chevron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defRPr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0" name="Нашивка 5"/>
          <p:cNvSpPr/>
          <p:nvPr/>
        </p:nvSpPr>
        <p:spPr bwMode="auto">
          <a:xfrm>
            <a:off x="360000" y="5298480"/>
            <a:ext cx="150120" cy="150120"/>
          </a:xfrm>
          <a:prstGeom prst="chevron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defRPr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1" name="Прямоугольник 4"/>
          <p:cNvSpPr/>
          <p:nvPr/>
        </p:nvSpPr>
        <p:spPr bwMode="auto">
          <a:xfrm>
            <a:off x="6840000" y="900000"/>
            <a:ext cx="34185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1800" b="1" strike="noStrike" spc="-1">
                <a:solidFill>
                  <a:srgbClr val="001079"/>
                </a:solidFill>
                <a:latin typeface="Century Gothic"/>
              </a:rPr>
              <a:t>ОТВЕТЫ: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Прямоугольник 12"/>
          <p:cNvSpPr/>
          <p:nvPr/>
        </p:nvSpPr>
        <p:spPr bwMode="auto">
          <a:xfrm>
            <a:off x="6638039" y="1307880"/>
            <a:ext cx="485856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1200" b="1" strike="noStrike" spc="-1">
                <a:solidFill>
                  <a:srgbClr val="001079"/>
                </a:solidFill>
                <a:latin typeface="Century Gothic"/>
              </a:rPr>
              <a:t>Тестирование не предполагается для граждан Белоруссии.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Нашивка 9"/>
          <p:cNvSpPr/>
          <p:nvPr/>
        </p:nvSpPr>
        <p:spPr bwMode="auto">
          <a:xfrm>
            <a:off x="6458039" y="1459080"/>
            <a:ext cx="150120" cy="150120"/>
          </a:xfrm>
          <a:prstGeom prst="chevron">
            <a:avLst>
              <a:gd name="adj" fmla="val 50000"/>
            </a:avLst>
          </a:prstGeom>
          <a:solidFill>
            <a:srgbClr val="0010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defRPr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4" name="Прямоугольник 11"/>
          <p:cNvSpPr/>
          <p:nvPr/>
        </p:nvSpPr>
        <p:spPr bwMode="auto">
          <a:xfrm>
            <a:off x="6638039" y="1854360"/>
            <a:ext cx="5241240" cy="8211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1200" b="1" strike="noStrike" spc="-1">
                <a:solidFill>
                  <a:srgbClr val="001079"/>
                </a:solidFill>
                <a:latin typeface="Century Gothic"/>
              </a:rPr>
              <a:t>Личная подача документов при приеме в школу </a:t>
            </a:r>
            <a:br>
              <a:rPr sz="1200"/>
            </a:br>
            <a:r>
              <a:rPr lang="ru-RU" sz="1200" b="1" strike="noStrike" spc="-1">
                <a:solidFill>
                  <a:srgbClr val="001079"/>
                </a:solidFill>
                <a:latin typeface="Century Gothic"/>
              </a:rPr>
              <a:t>для иностранных граждан не предусмотрена. Проверка документов осуществляется согласно памятке, разработанной МВД России.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Нашивка 10"/>
          <p:cNvSpPr/>
          <p:nvPr/>
        </p:nvSpPr>
        <p:spPr bwMode="auto">
          <a:xfrm>
            <a:off x="6486840" y="2063160"/>
            <a:ext cx="150120" cy="150120"/>
          </a:xfrm>
          <a:prstGeom prst="chevron">
            <a:avLst>
              <a:gd name="adj" fmla="val 50000"/>
            </a:avLst>
          </a:prstGeom>
          <a:solidFill>
            <a:srgbClr val="0010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defRPr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6" name="Прямоугольник 13"/>
          <p:cNvSpPr/>
          <p:nvPr/>
        </p:nvSpPr>
        <p:spPr bwMode="auto">
          <a:xfrm>
            <a:off x="6638039" y="2838960"/>
            <a:ext cx="510984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1200" b="1" strike="noStrike" spc="-1">
                <a:solidFill>
                  <a:srgbClr val="001079"/>
                </a:solidFill>
                <a:latin typeface="Century Gothic"/>
              </a:rPr>
              <a:t>Проверка результатов тестирования осуществляется членами комиссии по тестированию.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Нашивка 11"/>
          <p:cNvSpPr/>
          <p:nvPr/>
        </p:nvSpPr>
        <p:spPr bwMode="auto">
          <a:xfrm>
            <a:off x="6458039" y="2953800"/>
            <a:ext cx="150120" cy="150120"/>
          </a:xfrm>
          <a:prstGeom prst="chevron">
            <a:avLst>
              <a:gd name="adj" fmla="val 50000"/>
            </a:avLst>
          </a:prstGeom>
          <a:solidFill>
            <a:srgbClr val="0010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defRPr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8" name="Нашивка 12"/>
          <p:cNvSpPr/>
          <p:nvPr/>
        </p:nvSpPr>
        <p:spPr bwMode="auto">
          <a:xfrm>
            <a:off x="6487200" y="3752280"/>
            <a:ext cx="150120" cy="150120"/>
          </a:xfrm>
          <a:prstGeom prst="chevron">
            <a:avLst>
              <a:gd name="adj" fmla="val 50000"/>
            </a:avLst>
          </a:prstGeom>
          <a:solidFill>
            <a:srgbClr val="0010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defRPr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9" name="Прямоугольник 14"/>
          <p:cNvSpPr/>
          <p:nvPr/>
        </p:nvSpPr>
        <p:spPr bwMode="auto">
          <a:xfrm>
            <a:off x="6638039" y="3600000"/>
            <a:ext cx="485856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1200" b="1" strike="noStrike" spc="-1">
                <a:solidFill>
                  <a:srgbClr val="001079"/>
                </a:solidFill>
                <a:latin typeface="Century Gothic"/>
              </a:rPr>
              <a:t>Зачисленные и обучающиеся в российских школах дети мигрантов тестирование не сдают.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Прямоугольник 15"/>
          <p:cNvSpPr/>
          <p:nvPr/>
        </p:nvSpPr>
        <p:spPr bwMode="auto">
          <a:xfrm>
            <a:off x="6626520" y="4218840"/>
            <a:ext cx="5633640" cy="8211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1200" b="1" strike="noStrike" spc="-1">
                <a:solidFill>
                  <a:srgbClr val="001079"/>
                </a:solidFill>
                <a:latin typeface="Century Gothic"/>
              </a:rPr>
              <a:t>Прием документов иностранных граждан в школу осуществляется через систему ЕПГУ и РПГУ, а также </a:t>
            </a:r>
            <a:br>
              <a:rPr sz="1200"/>
            </a:br>
            <a:r>
              <a:rPr lang="ru-RU" sz="1200" b="1" strike="noStrike" spc="-1">
                <a:solidFill>
                  <a:srgbClr val="001079"/>
                </a:solidFill>
                <a:latin typeface="Century Gothic"/>
              </a:rPr>
              <a:t>через операторов почтовой связи заказным письмом </a:t>
            </a:r>
            <a:br>
              <a:rPr sz="1200"/>
            </a:br>
            <a:r>
              <a:rPr lang="ru-RU" sz="1200" b="1" strike="noStrike" spc="-1">
                <a:solidFill>
                  <a:srgbClr val="001079"/>
                </a:solidFill>
                <a:latin typeface="Century Gothic"/>
              </a:rPr>
              <a:t>с уведомлением о вручении. 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Нашивка 13"/>
          <p:cNvSpPr/>
          <p:nvPr/>
        </p:nvSpPr>
        <p:spPr bwMode="auto">
          <a:xfrm>
            <a:off x="6422760" y="4480200"/>
            <a:ext cx="161640" cy="150120"/>
          </a:xfrm>
          <a:prstGeom prst="chevron">
            <a:avLst>
              <a:gd name="adj" fmla="val 50000"/>
            </a:avLst>
          </a:prstGeom>
          <a:solidFill>
            <a:srgbClr val="0010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defRPr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2" name="Прямоугольник 16"/>
          <p:cNvSpPr/>
          <p:nvPr/>
        </p:nvSpPr>
        <p:spPr bwMode="auto">
          <a:xfrm>
            <a:off x="6626520" y="5128920"/>
            <a:ext cx="485856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1200" b="1" strike="noStrike" spc="-1">
                <a:solidFill>
                  <a:srgbClr val="001079"/>
                </a:solidFill>
                <a:latin typeface="Century Gothic"/>
              </a:rPr>
              <a:t>Апелляционные комиссии создаются ОИВ в сфере образования в субъекте Российской Федерации.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Нашивка 14"/>
          <p:cNvSpPr/>
          <p:nvPr/>
        </p:nvSpPr>
        <p:spPr bwMode="auto">
          <a:xfrm>
            <a:off x="6446520" y="5224320"/>
            <a:ext cx="150120" cy="150120"/>
          </a:xfrm>
          <a:prstGeom prst="chevron">
            <a:avLst>
              <a:gd name="adj" fmla="val 50000"/>
            </a:avLst>
          </a:prstGeom>
          <a:solidFill>
            <a:srgbClr val="0010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defRPr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4" name="Нашивка 15"/>
          <p:cNvSpPr/>
          <p:nvPr/>
        </p:nvSpPr>
        <p:spPr bwMode="auto">
          <a:xfrm>
            <a:off x="360000" y="5998320"/>
            <a:ext cx="150120" cy="150120"/>
          </a:xfrm>
          <a:prstGeom prst="chevron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defRPr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5" name="Прямоугольник 19"/>
          <p:cNvSpPr/>
          <p:nvPr/>
        </p:nvSpPr>
        <p:spPr bwMode="auto">
          <a:xfrm>
            <a:off x="540720" y="5844600"/>
            <a:ext cx="539856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1200" b="1" strike="noStrike" spc="-1">
                <a:solidFill>
                  <a:schemeClr val="lt1"/>
                </a:solidFill>
                <a:latin typeface="Century Gothic"/>
              </a:rPr>
              <a:t>Принципиально ли, чтобы пункты приема тестирования организовывались на базе ППЭ?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Прямоугольник 20"/>
          <p:cNvSpPr/>
          <p:nvPr/>
        </p:nvSpPr>
        <p:spPr bwMode="auto">
          <a:xfrm>
            <a:off x="6624720" y="5760000"/>
            <a:ext cx="5254560" cy="8211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1200" b="1" strike="noStrike" spc="-1">
                <a:solidFill>
                  <a:srgbClr val="001079"/>
                </a:solidFill>
                <a:latin typeface="Century Gothic"/>
              </a:rPr>
              <a:t>Порядком тестирования предусмотрено, что ППТ организуется на базе школы, оснащенной необходимым оборудованием для приема государственной итоговой аттестации. 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Нашивка 16"/>
          <p:cNvSpPr/>
          <p:nvPr/>
        </p:nvSpPr>
        <p:spPr bwMode="auto">
          <a:xfrm>
            <a:off x="6473880" y="5969160"/>
            <a:ext cx="150120" cy="150120"/>
          </a:xfrm>
          <a:prstGeom prst="chevron">
            <a:avLst>
              <a:gd name="adj" fmla="val 50000"/>
            </a:avLst>
          </a:prstGeom>
          <a:solidFill>
            <a:srgbClr val="0010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defRPr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440805085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0042070" y="11905"/>
            <a:ext cx="2153662" cy="6765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2" name="Прямоугольник: скругленные углы 41"/>
          <p:cNvSpPr/>
          <p:nvPr/>
        </p:nvSpPr>
        <p:spPr bwMode="auto">
          <a:xfrm>
            <a:off x="3657600" y="3537065"/>
            <a:ext cx="2253496" cy="2101735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800" b="1" spc="-5">
                <a:solidFill>
                  <a:schemeClr val="accent1">
                    <a:lumMod val="50000"/>
                  </a:schemeClr>
                </a:solidFill>
                <a:latin typeface="Century Gothic"/>
              </a:rPr>
              <a:t>Порядок </a:t>
            </a:r>
            <a:r>
              <a:rPr lang="ru-RU" sz="800" b="1" spc="-5">
                <a:solidFill>
                  <a:schemeClr val="accent1">
                    <a:lumMod val="50000"/>
                  </a:schemeClr>
                </a:solidFill>
                <a:latin typeface="Century Gothic"/>
              </a:rPr>
              <a:t>приема на обучение по образовательным программам начального общего, основного общего и среднего общего образования</a:t>
            </a:r>
            <a:endParaRPr lang="ru-RU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3" name="Прямоугольник: скругленные углы 42"/>
          <p:cNvSpPr/>
          <p:nvPr/>
        </p:nvSpPr>
        <p:spPr bwMode="auto">
          <a:xfrm>
            <a:off x="9656751" y="3657600"/>
            <a:ext cx="2245876" cy="2133600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 bwMode="auto">
          <a:xfrm>
            <a:off x="0" y="1"/>
            <a:ext cx="12192000" cy="1000911"/>
          </a:xfrm>
          <a:prstGeom prst="rect">
            <a:avLst/>
          </a:prstGeom>
          <a:solidFill>
            <a:srgbClr val="18417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b="1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39" name="TextBox 38"/>
          <p:cNvSpPr txBox="1"/>
          <p:nvPr/>
        </p:nvSpPr>
        <p:spPr bwMode="auto">
          <a:xfrm>
            <a:off x="175284" y="308761"/>
            <a:ext cx="97185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ru-RU" sz="2000" b="1" cap="all">
                <a:solidFill>
                  <a:prstClr val="white"/>
                </a:solidFill>
                <a:latin typeface="Century Gothic"/>
                <a:ea typeface="+mn-ea"/>
                <a:cs typeface="+mn-cs"/>
              </a:rPr>
              <a:t>МИНПРОСВЕЩЕНИЯ РОССИИ</a:t>
            </a:r>
            <a:endParaRPr/>
          </a:p>
        </p:txBody>
      </p:sp>
      <p:sp>
        <p:nvSpPr>
          <p:cNvPr id="34" name="Прямоугольник: скругленные углы 33"/>
          <p:cNvSpPr/>
          <p:nvPr/>
        </p:nvSpPr>
        <p:spPr bwMode="auto">
          <a:xfrm>
            <a:off x="3657600" y="1127956"/>
            <a:ext cx="2245876" cy="2409109"/>
          </a:xfrm>
          <a:prstGeom prst="roundRect">
            <a:avLst>
              <a:gd name="adj" fmla="val 6448"/>
            </a:avLst>
          </a:prstGeom>
          <a:solidFill>
            <a:srgbClr val="18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506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800" b="1" spc="-5">
                <a:solidFill>
                  <a:prstClr val="white"/>
                </a:solidFill>
                <a:latin typeface="Century Gothic"/>
              </a:rPr>
              <a:t>Минпросвещения</a:t>
            </a:r>
            <a:r>
              <a:rPr lang="ru-RU" sz="800" b="1" spc="-5">
                <a:solidFill>
                  <a:prstClr val="white"/>
                </a:solidFill>
                <a:latin typeface="Century Gothic"/>
              </a:rPr>
              <a:t> России </a:t>
            </a:r>
            <a:endParaRPr/>
          </a:p>
          <a:p>
            <a:pPr marL="0" marR="0" lvl="0" indent="0" algn="ctr" defTabSz="71506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800" b="1" spc="-5">
                <a:solidFill>
                  <a:prstClr val="white"/>
                </a:solidFill>
                <a:latin typeface="Century Gothic"/>
              </a:rPr>
              <a:t>№ </a:t>
            </a:r>
            <a:r>
              <a:rPr lang="ru-RU" sz="800" b="1" spc="-5">
                <a:solidFill>
                  <a:prstClr val="white"/>
                </a:solidFill>
                <a:latin typeface="Century Gothic"/>
              </a:rPr>
              <a:t>171 </a:t>
            </a:r>
            <a:r>
              <a:rPr lang="ru-RU" sz="800" b="1" spc="-5">
                <a:solidFill>
                  <a:prstClr val="white"/>
                </a:solidFill>
                <a:latin typeface="Century Gothic"/>
              </a:rPr>
              <a:t>от </a:t>
            </a:r>
            <a:r>
              <a:rPr lang="ru-RU" sz="800" b="1" spc="-5">
                <a:solidFill>
                  <a:prstClr val="white"/>
                </a:solidFill>
                <a:latin typeface="Century Gothic"/>
              </a:rPr>
              <a:t>04 марта 2025 </a:t>
            </a:r>
            <a:r>
              <a:rPr lang="ru-RU" sz="800" b="1" spc="-5">
                <a:solidFill>
                  <a:prstClr val="white"/>
                </a:solidFill>
                <a:latin typeface="Century Gothic"/>
              </a:rPr>
              <a:t>г.</a:t>
            </a:r>
            <a:endParaRPr/>
          </a:p>
          <a:p>
            <a:pPr marL="0" marR="0" lvl="0" indent="0" algn="ctr" defTabSz="71506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800" spc="-5">
              <a:solidFill>
                <a:prstClr val="white"/>
              </a:solidFill>
              <a:latin typeface="Century Gothic"/>
            </a:endParaRPr>
          </a:p>
          <a:p>
            <a:pPr marL="0" marR="0" lvl="0" indent="0" algn="ctr" defTabSz="71506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800" spc="-5">
                <a:solidFill>
                  <a:prstClr val="white"/>
                </a:solidFill>
                <a:latin typeface="Century Gothic"/>
              </a:rPr>
              <a:t>«О внесении изменений в Порядок приема на обучение по образовательным программам начального общего, основного общего и среднего общего образования, утвержденный приказом Министерства просвещения Российской Федерации от 2 сентября 2020 г. № 458» </a:t>
            </a:r>
            <a:endParaRPr lang="ru-RU">
              <a:solidFill>
                <a:prstClr val="white"/>
              </a:solidFill>
            </a:endParaRPr>
          </a:p>
        </p:txBody>
      </p:sp>
      <p:sp>
        <p:nvSpPr>
          <p:cNvPr id="36" name="Прямоугольник: скругленные углы 35"/>
          <p:cNvSpPr/>
          <p:nvPr/>
        </p:nvSpPr>
        <p:spPr bwMode="auto">
          <a:xfrm>
            <a:off x="9668331" y="1149912"/>
            <a:ext cx="2245876" cy="2507688"/>
          </a:xfrm>
          <a:prstGeom prst="roundRect">
            <a:avLst>
              <a:gd name="adj" fmla="val 6448"/>
            </a:avLst>
          </a:prstGeom>
          <a:solidFill>
            <a:srgbClr val="18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9" name="Прямоугольник 168"/>
          <p:cNvSpPr/>
          <p:nvPr/>
        </p:nvSpPr>
        <p:spPr bwMode="auto">
          <a:xfrm>
            <a:off x="9690307" y="1447800"/>
            <a:ext cx="2273093" cy="1549526"/>
          </a:xfrm>
          <a:prstGeom prst="rect">
            <a:avLst/>
          </a:prstGeom>
        </p:spPr>
        <p:txBody>
          <a:bodyPr wrap="square" lIns="71506" tIns="35750" rIns="71506" bIns="35750">
            <a:spAutoFit/>
          </a:bodyPr>
          <a:lstStyle/>
          <a:p>
            <a:pPr marL="0" marR="0" lvl="0" indent="0" algn="ctr" defTabSz="71506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800" b="1" spc="-5">
                <a:solidFill>
                  <a:prstClr val="white"/>
                </a:solidFill>
                <a:latin typeface="Century Gothic"/>
                <a:ea typeface="+mn-ea"/>
                <a:cs typeface="+mn-cs"/>
              </a:rPr>
              <a:t>Минпросвещения</a:t>
            </a:r>
            <a:r>
              <a:rPr lang="ru-RU" sz="800" b="1" spc="-5">
                <a:solidFill>
                  <a:prstClr val="white"/>
                </a:solidFill>
                <a:latin typeface="Century Gothic"/>
                <a:ea typeface="+mn-ea"/>
                <a:cs typeface="+mn-cs"/>
              </a:rPr>
              <a:t> России </a:t>
            </a:r>
            <a:endParaRPr/>
          </a:p>
          <a:p>
            <a:pPr marL="0" marR="0" lvl="0" indent="0" algn="ctr" defTabSz="71506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800" b="1" spc="-5">
                <a:solidFill>
                  <a:prstClr val="white"/>
                </a:solidFill>
                <a:latin typeface="Century Gothic"/>
                <a:ea typeface="+mn-ea"/>
                <a:cs typeface="+mn-cs"/>
              </a:rPr>
              <a:t>№ </a:t>
            </a:r>
            <a:r>
              <a:rPr lang="ru-RU" sz="800" b="1" spc="-5">
                <a:solidFill>
                  <a:prstClr val="white"/>
                </a:solidFill>
                <a:latin typeface="Century Gothic"/>
                <a:ea typeface="+mn-ea"/>
                <a:cs typeface="+mn-cs"/>
              </a:rPr>
              <a:t>170  </a:t>
            </a:r>
            <a:r>
              <a:rPr lang="ru-RU" sz="800" b="1" spc="-5">
                <a:solidFill>
                  <a:prstClr val="white"/>
                </a:solidFill>
                <a:latin typeface="Century Gothic"/>
                <a:ea typeface="+mn-ea"/>
                <a:cs typeface="+mn-cs"/>
              </a:rPr>
              <a:t>от 04 марта 2025 г.</a:t>
            </a:r>
            <a:endParaRPr/>
          </a:p>
          <a:p>
            <a:pPr marL="0" marR="0" lvl="0" indent="0" algn="ctr" defTabSz="71506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800" spc="-5">
              <a:solidFill>
                <a:prstClr val="white"/>
              </a:solidFill>
              <a:latin typeface="Century Gothic"/>
              <a:ea typeface="+mn-ea"/>
              <a:cs typeface="+mn-cs"/>
            </a:endParaRPr>
          </a:p>
          <a:p>
            <a:pPr marL="0" marR="0" lvl="0" indent="0" algn="ctr" defTabSz="71506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800" spc="-5">
                <a:solidFill>
                  <a:prstClr val="white"/>
                </a:solidFill>
                <a:latin typeface="Century Gothic"/>
                <a:ea typeface="+mn-ea"/>
                <a:cs typeface="+mn-cs"/>
              </a:rPr>
              <a:t>«Об </a:t>
            </a:r>
            <a:r>
              <a:rPr lang="ru-RU" sz="800" spc="-5">
                <a:solidFill>
                  <a:prstClr val="white"/>
                </a:solidFill>
                <a:latin typeface="Century Gothic"/>
                <a:ea typeface="+mn-ea"/>
                <a:cs typeface="+mn-cs"/>
              </a:rPr>
              <a:t>утверждении Порядка проведения в государственной или муниципальной общеобразовательной организации тестирования на знание русского языка, достаточное для освоения образовательных программ начального общего, основного общего и среднего общего образования, иностранных </a:t>
            </a:r>
            <a:r>
              <a:rPr lang="ru-RU" sz="800" spc="-5">
                <a:solidFill>
                  <a:prstClr val="white"/>
                </a:solidFill>
                <a:latin typeface="Century Gothic"/>
                <a:ea typeface="+mn-ea"/>
                <a:cs typeface="+mn-cs"/>
              </a:rPr>
              <a:t>граждан и </a:t>
            </a:r>
            <a:r>
              <a:rPr lang="ru-RU" sz="800" spc="-5">
                <a:solidFill>
                  <a:prstClr val="white"/>
                </a:solidFill>
                <a:latin typeface="Century Gothic"/>
                <a:ea typeface="+mn-ea"/>
                <a:cs typeface="+mn-cs"/>
              </a:rPr>
              <a:t>лиц без </a:t>
            </a:r>
            <a:r>
              <a:rPr lang="ru-RU" sz="800" spc="-5">
                <a:solidFill>
                  <a:prstClr val="white"/>
                </a:solidFill>
                <a:latin typeface="Century Gothic"/>
                <a:ea typeface="+mn-ea"/>
                <a:cs typeface="+mn-cs"/>
              </a:rPr>
              <a:t>гражданства»</a:t>
            </a:r>
            <a:endParaRPr lang="ru-RU" sz="800" spc="-5">
              <a:solidFill>
                <a:prstClr val="white"/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176" name="Прямоугольник 175"/>
          <p:cNvSpPr/>
          <p:nvPr/>
        </p:nvSpPr>
        <p:spPr bwMode="auto">
          <a:xfrm>
            <a:off x="9688210" y="3733963"/>
            <a:ext cx="2240987" cy="1672636"/>
          </a:xfrm>
          <a:prstGeom prst="rect">
            <a:avLst/>
          </a:prstGeom>
        </p:spPr>
        <p:txBody>
          <a:bodyPr wrap="square" lIns="71506" tIns="35750" rIns="71506" bIns="35750">
            <a:spAutoFit/>
          </a:bodyPr>
          <a:lstStyle/>
          <a:p>
            <a:pPr marL="0" marR="0" lvl="0" indent="0" algn="ctr" defTabSz="71506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800" b="1" spc="-5">
              <a:solidFill>
                <a:schemeClr val="accent1">
                  <a:lumMod val="50000"/>
                </a:schemeClr>
              </a:solidFill>
              <a:latin typeface="Century Gothic"/>
              <a:ea typeface="+mn-ea"/>
              <a:cs typeface="+mn-cs"/>
            </a:endParaRPr>
          </a:p>
          <a:p>
            <a:pPr marL="0" marR="0" lvl="0" indent="0" algn="ctr" defTabSz="71506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800" b="1" spc="-5">
              <a:solidFill>
                <a:schemeClr val="accent1">
                  <a:lumMod val="50000"/>
                </a:schemeClr>
              </a:solidFill>
              <a:latin typeface="Century Gothic"/>
              <a:ea typeface="+mn-ea"/>
              <a:cs typeface="+mn-cs"/>
            </a:endParaRPr>
          </a:p>
          <a:p>
            <a:pPr marL="0" marR="0" lvl="0" indent="0" algn="ctr" defTabSz="71506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800" b="1" spc="-5">
              <a:solidFill>
                <a:schemeClr val="accent1">
                  <a:lumMod val="50000"/>
                </a:schemeClr>
              </a:solidFill>
              <a:latin typeface="Century Gothic"/>
              <a:ea typeface="+mn-ea"/>
              <a:cs typeface="+mn-cs"/>
            </a:endParaRPr>
          </a:p>
          <a:p>
            <a:pPr marL="0" marR="0" lvl="0" indent="0" algn="ctr" defTabSz="71506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800" b="1" spc="-5">
              <a:solidFill>
                <a:schemeClr val="accent1">
                  <a:lumMod val="50000"/>
                </a:schemeClr>
              </a:solidFill>
              <a:latin typeface="Century Gothic"/>
              <a:ea typeface="+mn-ea"/>
              <a:cs typeface="+mn-cs"/>
            </a:endParaRPr>
          </a:p>
          <a:p>
            <a:pPr marL="0" marR="0" lvl="0" indent="0" algn="ctr" defTabSz="71506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800" b="1" spc="-5">
                <a:solidFill>
                  <a:schemeClr val="accent1">
                    <a:lumMod val="50000"/>
                  </a:schemeClr>
                </a:solidFill>
                <a:latin typeface="Century Gothic"/>
                <a:ea typeface="+mn-ea"/>
                <a:cs typeface="+mn-cs"/>
              </a:rPr>
              <a:t>Порядок </a:t>
            </a:r>
            <a:r>
              <a:rPr lang="ru-RU" sz="800" b="1" spc="-5">
                <a:solidFill>
                  <a:schemeClr val="accent1">
                    <a:lumMod val="50000"/>
                  </a:schemeClr>
                </a:solidFill>
                <a:latin typeface="Century Gothic"/>
                <a:ea typeface="+mn-ea"/>
                <a:cs typeface="+mn-cs"/>
              </a:rPr>
              <a:t>проведения в государственной или муниципальной общеобразовательной организации тестирования на знание русского языка, достаточное для освоения образовательных программ начального общего, основного общего и среднего общего образования, иностранных граждан и лиц без </a:t>
            </a:r>
            <a:r>
              <a:rPr lang="ru-RU" sz="800" b="1" spc="-5">
                <a:solidFill>
                  <a:schemeClr val="accent1">
                    <a:lumMod val="50000"/>
                  </a:schemeClr>
                </a:solidFill>
                <a:latin typeface="Century Gothic"/>
                <a:ea typeface="+mn-ea"/>
                <a:cs typeface="+mn-cs"/>
              </a:rPr>
              <a:t>гражданства</a:t>
            </a:r>
            <a:endParaRPr lang="ru-RU" sz="800" b="1" spc="-5">
              <a:solidFill>
                <a:schemeClr val="accent1">
                  <a:lumMod val="50000"/>
                </a:schemeClr>
              </a:solidFill>
              <a:latin typeface="Century Gothic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203316" y="1070876"/>
            <a:ext cx="3355855" cy="472032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6238274" y="1181957"/>
            <a:ext cx="3262480" cy="4609243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 bwMode="auto">
          <a:xfrm>
            <a:off x="131572" y="0"/>
            <a:ext cx="10022331" cy="628377"/>
          </a:xfrm>
          <a:prstGeom prst="rect">
            <a:avLst/>
          </a:prstGeom>
        </p:spPr>
        <p:txBody>
          <a:bodyPr vert="horz" wrap="square" lIns="36000" tIns="12700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lang="ru-RU" spc="-10">
                <a:solidFill>
                  <a:prstClr val="white"/>
                </a:solidFill>
                <a:latin typeface="Century Gothic"/>
              </a:rPr>
              <a:t>ПРИКАЗ № 171 от 04 марта 2025г.  </a:t>
            </a:r>
            <a:br>
              <a:rPr lang="ru-RU" spc="-10">
                <a:solidFill>
                  <a:prstClr val="white"/>
                </a:solidFill>
                <a:latin typeface="Century Gothic"/>
              </a:rPr>
            </a:br>
            <a:r>
              <a:rPr lang="ru-RU" spc="-10">
                <a:solidFill>
                  <a:prstClr val="white"/>
                </a:solidFill>
                <a:latin typeface="Century Gothic"/>
              </a:rPr>
              <a:t>ПОРЯДОК ПРИЕМА НА ОБУЧЕНИЕ </a:t>
            </a:r>
            <a:endParaRPr/>
          </a:p>
        </p:txBody>
      </p:sp>
      <p:grpSp>
        <p:nvGrpSpPr>
          <p:cNvPr id="27" name="object 23"/>
          <p:cNvGrpSpPr/>
          <p:nvPr/>
        </p:nvGrpSpPr>
        <p:grpSpPr bwMode="auto">
          <a:xfrm>
            <a:off x="13679739" y="5174943"/>
            <a:ext cx="294640" cy="233045"/>
            <a:chOff x="5866891" y="5175758"/>
            <a:chExt cx="294640" cy="233045"/>
          </a:xfrm>
        </p:grpSpPr>
        <p:sp>
          <p:nvSpPr>
            <p:cNvPr id="28" name="object 24"/>
            <p:cNvSpPr/>
            <p:nvPr/>
          </p:nvSpPr>
          <p:spPr bwMode="auto">
            <a:xfrm>
              <a:off x="5873240" y="5182108"/>
              <a:ext cx="281940" cy="220345"/>
            </a:xfrm>
            <a:custGeom>
              <a:avLst/>
              <a:gdLst/>
              <a:ahLst/>
              <a:cxnLst/>
              <a:rect l="l" t="t" r="r" b="b"/>
              <a:pathLst>
                <a:path w="281939" h="220345" fill="norm" stroke="1" extrusionOk="0">
                  <a:moveTo>
                    <a:pt x="171704" y="0"/>
                  </a:moveTo>
                  <a:lnTo>
                    <a:pt x="171704" y="55118"/>
                  </a:lnTo>
                  <a:lnTo>
                    <a:pt x="0" y="55118"/>
                  </a:lnTo>
                  <a:lnTo>
                    <a:pt x="0" y="165227"/>
                  </a:lnTo>
                  <a:lnTo>
                    <a:pt x="171704" y="165227"/>
                  </a:lnTo>
                  <a:lnTo>
                    <a:pt x="171704" y="220345"/>
                  </a:lnTo>
                  <a:lnTo>
                    <a:pt x="281940" y="110236"/>
                  </a:lnTo>
                  <a:lnTo>
                    <a:pt x="171704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29" name="object 25"/>
            <p:cNvSpPr/>
            <p:nvPr/>
          </p:nvSpPr>
          <p:spPr bwMode="auto">
            <a:xfrm>
              <a:off x="5873240" y="5182108"/>
              <a:ext cx="281940" cy="220345"/>
            </a:xfrm>
            <a:custGeom>
              <a:avLst/>
              <a:gdLst/>
              <a:ahLst/>
              <a:cxnLst/>
              <a:rect l="l" t="t" r="r" b="b"/>
              <a:pathLst>
                <a:path w="281939" h="220345" fill="norm" stroke="1" extrusionOk="0">
                  <a:moveTo>
                    <a:pt x="0" y="55118"/>
                  </a:moveTo>
                  <a:lnTo>
                    <a:pt x="171704" y="55118"/>
                  </a:lnTo>
                  <a:lnTo>
                    <a:pt x="171704" y="0"/>
                  </a:lnTo>
                  <a:lnTo>
                    <a:pt x="281940" y="110236"/>
                  </a:lnTo>
                  <a:lnTo>
                    <a:pt x="171704" y="220345"/>
                  </a:lnTo>
                  <a:lnTo>
                    <a:pt x="171704" y="165227"/>
                  </a:lnTo>
                  <a:lnTo>
                    <a:pt x="0" y="165227"/>
                  </a:lnTo>
                  <a:lnTo>
                    <a:pt x="0" y="55118"/>
                  </a:lnTo>
                  <a:close/>
                </a:path>
              </a:pathLst>
            </a:custGeom>
            <a:grpFill/>
            <a:ln w="12700">
              <a:solidFill>
                <a:srgbClr val="2E528F"/>
              </a:solidFill>
            </a:ln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26" name="Прямоугольник: скругленные углы 33"/>
          <p:cNvSpPr/>
          <p:nvPr/>
        </p:nvSpPr>
        <p:spPr bwMode="auto">
          <a:xfrm>
            <a:off x="91440" y="853063"/>
            <a:ext cx="5181600" cy="713164"/>
          </a:xfrm>
          <a:prstGeom prst="roundRect">
            <a:avLst>
              <a:gd name="adj" fmla="val 6448"/>
            </a:avLst>
          </a:prstGeom>
          <a:solidFill>
            <a:srgbClr val="18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>
                <a:solidFill>
                  <a:srgbClr val="FFFFFF"/>
                </a:solidFill>
                <a:latin typeface="Century Gothic"/>
                <a:cs typeface="Calibri"/>
              </a:rPr>
              <a:t>ОСНОВАНИЯ ДЛЯ ОТКАЗА В ПРИЕМЕ </a:t>
            </a:r>
            <a:br>
              <a:rPr lang="ru-RU" b="1">
                <a:solidFill>
                  <a:srgbClr val="FFFFFF"/>
                </a:solidFill>
                <a:latin typeface="Century Gothic"/>
                <a:cs typeface="Calibri"/>
              </a:rPr>
            </a:br>
            <a:r>
              <a:rPr lang="ru-RU" b="1">
                <a:solidFill>
                  <a:srgbClr val="FFFFFF"/>
                </a:solidFill>
                <a:latin typeface="Century Gothic"/>
                <a:cs typeface="Calibri"/>
              </a:rPr>
              <a:t>В </a:t>
            </a:r>
            <a:r>
              <a:rPr lang="ru-RU" b="1">
                <a:solidFill>
                  <a:srgbClr val="FFFFFF"/>
                </a:solidFill>
                <a:latin typeface="Century Gothic"/>
                <a:cs typeface="Calibri"/>
              </a:rPr>
              <a:t>ШКОЛУ</a:t>
            </a:r>
            <a:endParaRPr/>
          </a:p>
        </p:txBody>
      </p:sp>
      <p:sp>
        <p:nvSpPr>
          <p:cNvPr id="33" name="Прямоугольник: скругленные углы 41"/>
          <p:cNvSpPr/>
          <p:nvPr/>
        </p:nvSpPr>
        <p:spPr bwMode="auto">
          <a:xfrm>
            <a:off x="110490" y="2438400"/>
            <a:ext cx="5181600" cy="4267200"/>
          </a:xfrm>
          <a:prstGeom prst="roundRect">
            <a:avLst>
              <a:gd name="adj" fmla="val 6448"/>
            </a:avLst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900" b="1">
                <a:solidFill>
                  <a:schemeClr val="tx1"/>
                </a:solidFill>
                <a:latin typeface="Century Gothic"/>
                <a:ea typeface="Times New Roman"/>
                <a:cs typeface="+mn-cs"/>
              </a:rPr>
              <a:t>Родители через ЕПГУ, РПГУ, через операторов почтовой связи  подают заявление о приеме на обучение </a:t>
            </a:r>
            <a:r>
              <a:rPr lang="ru-RU" sz="900" b="1">
                <a:solidFill>
                  <a:schemeClr val="tx1"/>
                </a:solidFill>
                <a:latin typeface="Century Gothic"/>
                <a:ea typeface="Times New Roman"/>
                <a:cs typeface="+mn-cs"/>
              </a:rPr>
              <a:t>и </a:t>
            </a:r>
            <a:r>
              <a:rPr lang="ru-RU" sz="900" b="1">
                <a:solidFill>
                  <a:schemeClr val="tx1"/>
                </a:solidFill>
                <a:latin typeface="Century Gothic"/>
                <a:ea typeface="Times New Roman"/>
                <a:cs typeface="+mn-cs"/>
              </a:rPr>
              <a:t>предъявляют</a:t>
            </a:r>
            <a:r>
              <a:rPr lang="ru-RU" sz="900" b="1">
                <a:solidFill>
                  <a:schemeClr val="tx1"/>
                </a:solidFill>
                <a:latin typeface="Century Gothic"/>
                <a:ea typeface="Times New Roman"/>
                <a:cs typeface="+mn-cs"/>
              </a:rPr>
              <a:t>:</a:t>
            </a:r>
            <a:endParaRPr/>
          </a:p>
          <a:p>
            <a:pPr marL="342900" marR="0" lvl="0" indent="-34290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defRPr/>
            </a:pPr>
            <a:r>
              <a:rPr lang="ru-RU" sz="900">
                <a:solidFill>
                  <a:schemeClr val="tx1"/>
                </a:solidFill>
                <a:latin typeface="Century Gothic"/>
                <a:ea typeface="Times New Roman"/>
                <a:cs typeface="+mn-cs"/>
              </a:rPr>
              <a:t>копии документов, подтверждающих родство заявителя;</a:t>
            </a:r>
            <a:endParaRPr/>
          </a:p>
          <a:p>
            <a:pPr marL="342900" marR="0" lvl="0" indent="-34290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defRPr/>
            </a:pPr>
            <a:r>
              <a:rPr lang="ru-RU" sz="900">
                <a:solidFill>
                  <a:schemeClr val="tx1"/>
                </a:solidFill>
                <a:latin typeface="Century Gothic"/>
                <a:ea typeface="Times New Roman"/>
                <a:cs typeface="+mn-cs"/>
              </a:rPr>
              <a:t>копии документов, подтверждающих законность нахождения ребенка и его законного (законных) представителя (представителей) на территории Российской Федерации (действительные вид на жительство, либо разрешение на временное проживание, либо разрешение на временное проживание в целях получения образования, либо визу и (или) миграционную карту, либо иные предусмотренные федеральным законом или международным договором Российской Федерации документы, подтверждающие право иностранного гражданина или лица без гражданства на пребывание (проживание) в Российской Федерации);</a:t>
            </a:r>
            <a:endParaRPr/>
          </a:p>
          <a:p>
            <a:pPr marL="342900" marR="0" lvl="0" indent="-34290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defRPr/>
            </a:pPr>
            <a:r>
              <a:rPr lang="ru-RU" sz="900">
                <a:solidFill>
                  <a:schemeClr val="tx1"/>
                </a:solidFill>
                <a:latin typeface="Century Gothic"/>
                <a:ea typeface="Times New Roman"/>
                <a:cs typeface="+mn-cs"/>
              </a:rPr>
              <a:t>копии документов, подтверждающих прохождение государственной дактилоскопической регистрации ребенка;</a:t>
            </a:r>
            <a:endParaRPr/>
          </a:p>
          <a:p>
            <a:pPr marL="342900" marR="0" lvl="0" indent="-34290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defRPr/>
            </a:pPr>
            <a:r>
              <a:rPr lang="ru-RU" sz="900">
                <a:solidFill>
                  <a:schemeClr val="tx1"/>
                </a:solidFill>
                <a:latin typeface="Century Gothic"/>
                <a:ea typeface="Times New Roman"/>
                <a:cs typeface="+mn-cs"/>
              </a:rPr>
              <a:t>копии документов, подтверждающих изучение русского языка ребенком в образовательных организациях иностранного (иностранных) государства (государств) (со 2 по 11 класс) (при наличии);  </a:t>
            </a:r>
            <a:endParaRPr/>
          </a:p>
          <a:p>
            <a:pPr marL="342900" marR="0" lvl="0" indent="-34290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defRPr/>
            </a:pPr>
            <a:r>
              <a:rPr lang="ru-RU" sz="900">
                <a:solidFill>
                  <a:schemeClr val="tx1"/>
                </a:solidFill>
                <a:latin typeface="Century Gothic"/>
                <a:ea typeface="Times New Roman"/>
                <a:cs typeface="+mn-cs"/>
              </a:rPr>
              <a:t>копии документов, удостоверяющих личность   ребенка;</a:t>
            </a:r>
            <a:endParaRPr/>
          </a:p>
          <a:p>
            <a:pPr marL="342900" marR="0" lvl="0" indent="-34290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defRPr/>
            </a:pPr>
            <a:r>
              <a:rPr lang="ru-RU" sz="900">
                <a:solidFill>
                  <a:schemeClr val="tx1"/>
                </a:solidFill>
                <a:latin typeface="Century Gothic"/>
                <a:ea typeface="Times New Roman"/>
                <a:cs typeface="+mn-cs"/>
              </a:rPr>
              <a:t>копии документов, подтверждающих присвоение родителю ИНН, </a:t>
            </a:r>
            <a:endParaRPr/>
          </a:p>
          <a:p>
            <a:pPr marL="342900" marR="0" lvl="0" indent="-34290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defRPr/>
            </a:pPr>
            <a:r>
              <a:rPr lang="ru-RU" sz="900">
                <a:solidFill>
                  <a:schemeClr val="tx1"/>
                </a:solidFill>
                <a:latin typeface="Century Gothic"/>
                <a:ea typeface="Times New Roman"/>
                <a:cs typeface="+mn-cs"/>
              </a:rPr>
              <a:t>копия СНИЛС родителя (при наличии), а также СНИЛС ребенка (при наличии);</a:t>
            </a:r>
            <a:endParaRPr/>
          </a:p>
          <a:p>
            <a:pPr marL="342900" marR="0" lvl="0" indent="-34290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defRPr/>
            </a:pPr>
            <a:r>
              <a:rPr lang="ru-RU" sz="900">
                <a:solidFill>
                  <a:schemeClr val="tx1"/>
                </a:solidFill>
                <a:latin typeface="Century Gothic"/>
                <a:ea typeface="Times New Roman"/>
                <a:cs typeface="+mn-cs"/>
              </a:rPr>
              <a:t>медицинское заключение об отсутствии у ребенка инфекционных заболеваний, представляющих опасность для окружающих; </a:t>
            </a:r>
            <a:endParaRPr/>
          </a:p>
          <a:p>
            <a:pPr marL="342900" marR="0" lvl="0" indent="-34290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defRPr/>
            </a:pPr>
            <a:r>
              <a:rPr lang="ru-RU" sz="900">
                <a:solidFill>
                  <a:schemeClr val="tx1"/>
                </a:solidFill>
                <a:latin typeface="Century Gothic"/>
                <a:ea typeface="Times New Roman"/>
                <a:cs typeface="+mn-cs"/>
              </a:rPr>
              <a:t>копии документов, подтверждающих осуществление родителем (законным представителем) трудовой деятельности (при наличии).</a:t>
            </a:r>
            <a:endParaRPr/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000" b="0" i="1" u="none" strike="noStrike" cap="none" spc="0">
              <a:ln>
                <a:noFill/>
              </a:ln>
              <a:solidFill>
                <a:srgbClr val="FF0000"/>
              </a:solidFill>
              <a:latin typeface="Times New Roman"/>
              <a:ea typeface="Times New Roman"/>
              <a:cs typeface="+mn-cs"/>
            </a:endParaRPr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000" b="1" i="1" u="none" strike="noStrike" cap="none" spc="0">
                <a:ln>
                  <a:noFill/>
                </a:ln>
                <a:solidFill>
                  <a:srgbClr val="FF0000"/>
                </a:solidFill>
                <a:latin typeface="Times New Roman"/>
                <a:ea typeface="Times New Roman"/>
                <a:cs typeface="+mn-cs"/>
              </a:rPr>
              <a:t>Все документы представляются на русском языке или вместе с заверенным в установленном порядке</a:t>
            </a:r>
            <a:r>
              <a:rPr lang="ru-RU" sz="1000" b="1" i="1" u="none" strike="noStrike" cap="none" spc="0" baseline="30000">
                <a:ln>
                  <a:noFill/>
                </a:ln>
                <a:solidFill>
                  <a:srgbClr val="FF0000"/>
                </a:solidFill>
                <a:latin typeface="Times New Roman"/>
                <a:ea typeface="Times New Roman"/>
                <a:cs typeface="+mn-cs"/>
              </a:rPr>
              <a:t> </a:t>
            </a:r>
            <a:r>
              <a:rPr lang="ru-RU" sz="1000" b="1" i="1" u="none" strike="noStrike" cap="none" spc="0">
                <a:ln>
                  <a:noFill/>
                </a:ln>
                <a:solidFill>
                  <a:srgbClr val="FF0000"/>
                </a:solidFill>
                <a:latin typeface="Times New Roman"/>
                <a:ea typeface="Times New Roman"/>
                <a:cs typeface="+mn-cs"/>
              </a:rPr>
              <a:t> переводом на русский язык.</a:t>
            </a:r>
            <a:endParaRPr lang="ru-RU" sz="1000" b="1" i="0" u="none" strike="noStrike" cap="none" spc="0">
              <a:ln>
                <a:noFill/>
              </a:ln>
              <a:solidFill>
                <a:srgbClr val="FF0000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34" name="Прямоугольник: скругленные углы 33"/>
          <p:cNvSpPr/>
          <p:nvPr/>
        </p:nvSpPr>
        <p:spPr bwMode="auto">
          <a:xfrm>
            <a:off x="110490" y="1651501"/>
            <a:ext cx="5181600" cy="713164"/>
          </a:xfrm>
          <a:prstGeom prst="roundRect">
            <a:avLst>
              <a:gd name="adj" fmla="val 6448"/>
            </a:avLst>
          </a:prstGeom>
          <a:solidFill>
            <a:srgbClr val="18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  <a:defRPr/>
            </a:pPr>
            <a:r>
              <a:rPr lang="ru-RU" b="1">
                <a:solidFill>
                  <a:srgbClr val="FFFFFF"/>
                </a:solidFill>
                <a:latin typeface="Century Gothic"/>
                <a:cs typeface="Calibri"/>
              </a:rPr>
              <a:t>ЗАЯВЛЕНИЕ И ПЕРЕЧЕНЬ ДОКУМЕНТОВ</a:t>
            </a:r>
            <a:endParaRPr/>
          </a:p>
        </p:txBody>
      </p:sp>
      <p:sp>
        <p:nvSpPr>
          <p:cNvPr id="35" name="Прямоугольник: скругленные углы 41"/>
          <p:cNvSpPr/>
          <p:nvPr/>
        </p:nvSpPr>
        <p:spPr bwMode="auto">
          <a:xfrm>
            <a:off x="5181600" y="853063"/>
            <a:ext cx="6557010" cy="713164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buFont typeface="Wingdings"/>
              <a:buChar char="ü"/>
              <a:defRPr/>
            </a:pPr>
            <a:r>
              <a:rPr lang="ru-RU" sz="1000" b="1" spc="-5">
                <a:solidFill>
                  <a:schemeClr val="accent1">
                    <a:lumMod val="50000"/>
                  </a:schemeClr>
                </a:solidFill>
                <a:latin typeface="Century Gothic"/>
              </a:rPr>
              <a:t>Ребенок не может быть зачислен в школу только в том случае, если в ней нет свободных мет;</a:t>
            </a:r>
            <a:endParaRPr/>
          </a:p>
          <a:p>
            <a:pPr marL="171450" indent="-171450" algn="l">
              <a:buFont typeface="Wingdings"/>
              <a:buChar char="ü"/>
              <a:defRPr/>
            </a:pPr>
            <a:r>
              <a:rPr lang="ru-RU" sz="1000" b="1" spc="-5">
                <a:solidFill>
                  <a:schemeClr val="accent1">
                    <a:lumMod val="50000"/>
                  </a:schemeClr>
                </a:solidFill>
                <a:latin typeface="Century Gothic"/>
              </a:rPr>
              <a:t>если не представлен документ, подтверждающий законность нахождения на территории России;</a:t>
            </a:r>
            <a:endParaRPr/>
          </a:p>
          <a:p>
            <a:pPr marL="171450" indent="-171450" algn="l">
              <a:buFont typeface="Wingdings"/>
              <a:buChar char="ü"/>
              <a:defRPr/>
            </a:pPr>
            <a:r>
              <a:rPr lang="ru-RU" sz="1000" b="1" spc="-5">
                <a:solidFill>
                  <a:schemeClr val="accent1">
                    <a:lumMod val="50000"/>
                  </a:schemeClr>
                </a:solidFill>
                <a:latin typeface="Century Gothic"/>
              </a:rPr>
              <a:t>если не прошел тестирование.</a:t>
            </a:r>
            <a:endParaRPr lang="ru-RU" sz="1000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7" name="Прямоугольник: скругленные углы 33"/>
          <p:cNvSpPr/>
          <p:nvPr/>
        </p:nvSpPr>
        <p:spPr bwMode="auto">
          <a:xfrm>
            <a:off x="5562600" y="1657851"/>
            <a:ext cx="6096000" cy="713164"/>
          </a:xfrm>
          <a:prstGeom prst="roundRect">
            <a:avLst>
              <a:gd name="adj" fmla="val 6448"/>
            </a:avLst>
          </a:prstGeom>
          <a:solidFill>
            <a:srgbClr val="18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  <a:defRPr/>
            </a:pPr>
            <a:r>
              <a:rPr lang="ru-RU" sz="1600">
                <a:solidFill>
                  <a:schemeClr val="bg1"/>
                </a:solidFill>
                <a:cs typeface="Calibri"/>
              </a:rPr>
              <a:t>      </a:t>
            </a:r>
            <a:r>
              <a:rPr lang="ru-RU" b="1">
                <a:solidFill>
                  <a:srgbClr val="FFFFFF"/>
                </a:solidFill>
                <a:latin typeface="Century Gothic"/>
                <a:cs typeface="Calibri"/>
              </a:rPr>
              <a:t>ПРОВЕРКА</a:t>
            </a:r>
            <a:r>
              <a:rPr lang="ru-RU" sz="1600">
                <a:solidFill>
                  <a:schemeClr val="bg1"/>
                </a:solidFill>
                <a:cs typeface="Calibri"/>
              </a:rPr>
              <a:t> </a:t>
            </a:r>
            <a:r>
              <a:rPr lang="ru-RU" b="1">
                <a:solidFill>
                  <a:srgbClr val="FFFFFF"/>
                </a:solidFill>
                <a:latin typeface="Century Gothic"/>
                <a:cs typeface="Calibri"/>
              </a:rPr>
              <a:t>ДОКУМЕНТОВ</a:t>
            </a:r>
            <a:r>
              <a:rPr lang="ru-RU" sz="1600">
                <a:solidFill>
                  <a:schemeClr val="bg1"/>
                </a:solidFill>
                <a:cs typeface="Calibri"/>
              </a:rPr>
              <a:t>, </a:t>
            </a:r>
            <a:r>
              <a:rPr lang="ru-RU" b="1">
                <a:solidFill>
                  <a:srgbClr val="FFFFFF"/>
                </a:solidFill>
                <a:latin typeface="Century Gothic"/>
                <a:cs typeface="Calibri"/>
              </a:rPr>
              <a:t>НАПРАВЛЕНИЕ</a:t>
            </a:r>
            <a:r>
              <a:rPr lang="ru-RU" sz="1600">
                <a:solidFill>
                  <a:schemeClr val="bg1"/>
                </a:solidFill>
                <a:cs typeface="Calibri"/>
              </a:rPr>
              <a:t> </a:t>
            </a:r>
            <a:br>
              <a:rPr lang="ru-RU" sz="1600">
                <a:solidFill>
                  <a:schemeClr val="bg1"/>
                </a:solidFill>
                <a:cs typeface="Calibri"/>
              </a:rPr>
            </a:br>
            <a:r>
              <a:rPr lang="ru-RU" b="1">
                <a:solidFill>
                  <a:srgbClr val="FFFFFF"/>
                </a:solidFill>
                <a:latin typeface="Century Gothic"/>
                <a:cs typeface="Calibri"/>
              </a:rPr>
              <a:t>НА </a:t>
            </a:r>
            <a:r>
              <a:rPr lang="ru-RU" b="1">
                <a:solidFill>
                  <a:srgbClr val="FFFFFF"/>
                </a:solidFill>
                <a:latin typeface="Century Gothic"/>
                <a:cs typeface="Calibri"/>
              </a:rPr>
              <a:t>ТЕСТИРОВАНИЕ</a:t>
            </a:r>
            <a:endParaRPr/>
          </a:p>
        </p:txBody>
      </p:sp>
      <p:sp>
        <p:nvSpPr>
          <p:cNvPr id="38" name="Прямоугольник: скругленные углы 41"/>
          <p:cNvSpPr/>
          <p:nvPr/>
        </p:nvSpPr>
        <p:spPr bwMode="auto">
          <a:xfrm>
            <a:off x="5562600" y="2514599"/>
            <a:ext cx="6252210" cy="3886201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21335" marR="487680" lvl="0" indent="-171450" algn="just" defTabSz="914400">
              <a:lnSpc>
                <a:spcPct val="100000"/>
              </a:lnSpc>
              <a:spcBef>
                <a:spcPts val="1320"/>
              </a:spcBef>
              <a:buClrTx/>
              <a:buSzTx/>
              <a:buFont typeface="Wingdings"/>
              <a:buChar char="Ø"/>
              <a:defRPr/>
            </a:pPr>
            <a:r>
              <a:rPr lang="ru-RU" sz="1100">
                <a:solidFill>
                  <a:schemeClr val="tx1"/>
                </a:solidFill>
                <a:latin typeface="Century Gothic"/>
                <a:ea typeface="Times New Roman"/>
              </a:rPr>
              <a:t>Образовательная организация </a:t>
            </a:r>
            <a:r>
              <a:rPr lang="ru-RU" sz="1100" b="1">
                <a:solidFill>
                  <a:schemeClr val="tx1"/>
                </a:solidFill>
                <a:latin typeface="Century Gothic"/>
                <a:ea typeface="Times New Roman"/>
              </a:rPr>
              <a:t>не более 5 рабочих дней проводит проверку комплектности </a:t>
            </a:r>
            <a:r>
              <a:rPr lang="ru-RU" sz="1100">
                <a:solidFill>
                  <a:schemeClr val="tx1"/>
                </a:solidFill>
                <a:latin typeface="Century Gothic"/>
                <a:ea typeface="Times New Roman"/>
              </a:rPr>
              <a:t>предоставленных документов;</a:t>
            </a:r>
            <a:endParaRPr/>
          </a:p>
          <a:p>
            <a:pPr marL="521335" marR="487680" lvl="0" indent="-171450" algn="just" defTabSz="914400">
              <a:lnSpc>
                <a:spcPct val="100000"/>
              </a:lnSpc>
              <a:spcBef>
                <a:spcPts val="1320"/>
              </a:spcBef>
              <a:buClrTx/>
              <a:buSzTx/>
              <a:buFont typeface="Wingdings"/>
              <a:buChar char="Ø"/>
              <a:defRPr/>
            </a:pPr>
            <a:r>
              <a:rPr lang="ru-RU" sz="1100">
                <a:solidFill>
                  <a:schemeClr val="tx1"/>
                </a:solidFill>
                <a:latin typeface="Century Gothic"/>
                <a:ea typeface="Times New Roman"/>
              </a:rPr>
              <a:t>Если представлен полный комплект документов, </a:t>
            </a:r>
            <a:r>
              <a:rPr lang="ru-RU" sz="1100">
                <a:solidFill>
                  <a:schemeClr val="tx1"/>
                </a:solidFill>
                <a:latin typeface="Century Gothic"/>
                <a:ea typeface="Times New Roman"/>
              </a:rPr>
              <a:t>общеобразовательная организация </a:t>
            </a:r>
            <a:r>
              <a:rPr lang="ru-RU" sz="1100" b="1">
                <a:solidFill>
                  <a:schemeClr val="tx1"/>
                </a:solidFill>
                <a:latin typeface="Century Gothic"/>
                <a:ea typeface="Times New Roman"/>
              </a:rPr>
              <a:t>в течение 25 рабочих дней проверяет их достоверность</a:t>
            </a:r>
            <a:r>
              <a:rPr lang="ru-RU" sz="1100">
                <a:solidFill>
                  <a:schemeClr val="tx1"/>
                </a:solidFill>
                <a:latin typeface="Century Gothic"/>
                <a:ea typeface="Times New Roman"/>
              </a:rPr>
              <a:t>;</a:t>
            </a:r>
            <a:endParaRPr/>
          </a:p>
          <a:p>
            <a:pPr marL="521335" marR="487680" lvl="0" indent="-171450" algn="just" defTabSz="914400">
              <a:lnSpc>
                <a:spcPct val="100000"/>
              </a:lnSpc>
              <a:spcBef>
                <a:spcPts val="1320"/>
              </a:spcBef>
              <a:buClrTx/>
              <a:buSzTx/>
              <a:buFont typeface="Wingdings"/>
              <a:buChar char="Ø"/>
              <a:defRPr/>
            </a:pPr>
            <a:r>
              <a:rPr lang="ru-RU" sz="1100">
                <a:solidFill>
                  <a:schemeClr val="tx1"/>
                </a:solidFill>
                <a:latin typeface="Century Gothic"/>
                <a:ea typeface="Times New Roman"/>
              </a:rPr>
              <a:t>После проверки достоверности документов ребенок </a:t>
            </a:r>
            <a:r>
              <a:rPr lang="ru-RU" sz="1100" b="1">
                <a:solidFill>
                  <a:schemeClr val="tx1"/>
                </a:solidFill>
                <a:latin typeface="Century Gothic"/>
                <a:ea typeface="Times New Roman"/>
              </a:rPr>
              <a:t>направляется </a:t>
            </a:r>
            <a:br>
              <a:rPr lang="ru-RU" sz="1100" b="1">
                <a:solidFill>
                  <a:schemeClr val="tx1"/>
                </a:solidFill>
                <a:latin typeface="Century Gothic"/>
                <a:ea typeface="Times New Roman"/>
              </a:rPr>
            </a:br>
            <a:r>
              <a:rPr lang="ru-RU" sz="1100" b="1">
                <a:solidFill>
                  <a:schemeClr val="tx1"/>
                </a:solidFill>
                <a:latin typeface="Century Gothic"/>
                <a:ea typeface="Times New Roman"/>
              </a:rPr>
              <a:t>в тестирующую организацию</a:t>
            </a:r>
            <a:r>
              <a:rPr lang="ru-RU" sz="1100">
                <a:solidFill>
                  <a:schemeClr val="tx1"/>
                </a:solidFill>
                <a:latin typeface="Century Gothic"/>
                <a:ea typeface="Times New Roman"/>
              </a:rPr>
              <a:t>;</a:t>
            </a:r>
            <a:endParaRPr/>
          </a:p>
          <a:p>
            <a:pPr marL="521335" marR="487680" lvl="0" indent="-171450" algn="just" defTabSz="914400">
              <a:lnSpc>
                <a:spcPct val="100000"/>
              </a:lnSpc>
              <a:spcBef>
                <a:spcPts val="1320"/>
              </a:spcBef>
              <a:buClrTx/>
              <a:buSzTx/>
              <a:buFont typeface="Wingdings"/>
              <a:buChar char="Ø"/>
              <a:defRPr/>
            </a:pPr>
            <a:r>
              <a:rPr lang="ru-RU" sz="1100">
                <a:solidFill>
                  <a:schemeClr val="tx1"/>
                </a:solidFill>
                <a:latin typeface="Century Gothic"/>
                <a:ea typeface="Times New Roman"/>
              </a:rPr>
              <a:t>Информация о </a:t>
            </a:r>
            <a:r>
              <a:rPr lang="ru-RU" sz="1100" b="1">
                <a:solidFill>
                  <a:schemeClr val="tx1"/>
                </a:solidFill>
                <a:latin typeface="Century Gothic"/>
                <a:ea typeface="Times New Roman"/>
              </a:rPr>
              <a:t>направлении на тестировании направляется по адресу , указанному в заявлении </a:t>
            </a:r>
            <a:r>
              <a:rPr lang="ru-RU" sz="1100">
                <a:solidFill>
                  <a:schemeClr val="tx1"/>
                </a:solidFill>
                <a:latin typeface="Century Gothic"/>
                <a:ea typeface="Times New Roman"/>
              </a:rPr>
              <a:t>о приеме на обучение, и в личный кабинет ЕПГУ;</a:t>
            </a:r>
            <a:endParaRPr/>
          </a:p>
          <a:p>
            <a:pPr marL="521335" marR="487680" indent="-171450" algn="just">
              <a:spcBef>
                <a:spcPts val="1320"/>
              </a:spcBef>
              <a:buFont typeface="Wingdings"/>
              <a:buChar char="Ø"/>
              <a:defRPr/>
            </a:pPr>
            <a:r>
              <a:rPr lang="ru-RU" sz="1100">
                <a:solidFill>
                  <a:schemeClr val="tx1"/>
                </a:solidFill>
                <a:latin typeface="Century Gothic"/>
                <a:ea typeface="Times New Roman"/>
              </a:rPr>
              <a:t>Одновременно </a:t>
            </a:r>
            <a:r>
              <a:rPr lang="ru-RU" sz="1100" b="1">
                <a:solidFill>
                  <a:schemeClr val="tx1"/>
                </a:solidFill>
                <a:latin typeface="Century Gothic"/>
                <a:ea typeface="Times New Roman"/>
              </a:rPr>
              <a:t>общеобразовательная организация уведомляет тестирующую организацию </a:t>
            </a:r>
            <a:r>
              <a:rPr lang="ru-RU" sz="1100">
                <a:solidFill>
                  <a:schemeClr val="tx1"/>
                </a:solidFill>
                <a:latin typeface="Century Gothic"/>
                <a:ea typeface="Times New Roman"/>
              </a:rPr>
              <a:t>в электронной форме через ЕПГУ или </a:t>
            </a:r>
            <a:br>
              <a:rPr lang="ru-RU" sz="1100">
                <a:solidFill>
                  <a:schemeClr val="tx1"/>
                </a:solidFill>
                <a:latin typeface="Century Gothic"/>
                <a:ea typeface="Times New Roman"/>
              </a:rPr>
            </a:br>
            <a:r>
              <a:rPr lang="ru-RU" sz="1100">
                <a:solidFill>
                  <a:schemeClr val="tx1"/>
                </a:solidFill>
                <a:latin typeface="Century Gothic"/>
                <a:ea typeface="Times New Roman"/>
              </a:rPr>
              <a:t>с использованием РПГУ;</a:t>
            </a:r>
            <a:endParaRPr/>
          </a:p>
          <a:p>
            <a:pPr marL="349884" marR="487680" lvl="0" algn="ctr" defTabSz="914400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Tx/>
              <a:buSzTx/>
              <a:defRPr/>
            </a:pPr>
            <a:br>
              <a:rPr lang="ru-RU" sz="1200">
                <a:solidFill>
                  <a:schemeClr val="tx1"/>
                </a:solidFill>
                <a:cs typeface="Calibri"/>
              </a:rPr>
            </a:br>
            <a:r>
              <a:rPr lang="ru-RU" sz="1200">
                <a:solidFill>
                  <a:srgbClr val="FF0000"/>
                </a:solidFill>
                <a:latin typeface="Century Gothic"/>
                <a:ea typeface="Times New Roman"/>
              </a:rPr>
              <a:t>Если предоставлен неполный комплект документов, общеобразовательная организация не рассматривает заявление!</a:t>
            </a:r>
            <a:endParaRPr/>
          </a:p>
        </p:txBody>
      </p:sp>
      <p:sp>
        <p:nvSpPr>
          <p:cNvPr id="39" name="Прямоугольник 38"/>
          <p:cNvSpPr/>
          <p:nvPr/>
        </p:nvSpPr>
        <p:spPr bwMode="auto">
          <a:xfrm>
            <a:off x="5495925" y="1592584"/>
            <a:ext cx="5466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ru-RU" sz="4800" b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2</a:t>
            </a:r>
            <a:endParaRPr lang="ru-RU">
              <a:solidFill>
                <a:schemeClr val="bg1"/>
              </a:solidFill>
              <a:latin typeface="Arial"/>
              <a:ea typeface="Calibri"/>
              <a:cs typeface="Arial"/>
            </a:endParaRPr>
          </a:p>
        </p:txBody>
      </p:sp>
      <p:sp>
        <p:nvSpPr>
          <p:cNvPr id="40" name="Прямоугольник 39"/>
          <p:cNvSpPr/>
          <p:nvPr/>
        </p:nvSpPr>
        <p:spPr bwMode="auto">
          <a:xfrm>
            <a:off x="120014" y="1564505"/>
            <a:ext cx="5466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ru-RU" sz="4800" b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1</a:t>
            </a:r>
            <a:endParaRPr lang="ru-RU">
              <a:solidFill>
                <a:schemeClr val="bg1"/>
              </a:solidFill>
              <a:latin typeface="Arial"/>
              <a:ea typeface="Calibri"/>
              <a:cs typeface="Arial"/>
            </a:endParaRPr>
          </a:p>
        </p:txBody>
      </p:sp>
      <p:pic>
        <p:nvPicPr>
          <p:cNvPr id="54080738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0042071" y="11905"/>
            <a:ext cx="2153662" cy="6765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 bwMode="auto">
          <a:xfrm>
            <a:off x="131400" y="0"/>
            <a:ext cx="10020240" cy="1155960"/>
          </a:xfrm>
          <a:prstGeom prst="rect">
            <a:avLst/>
          </a:prstGeom>
          <a:noFill/>
          <a:ln w="0">
            <a:noFill/>
          </a:ln>
        </p:spPr>
        <p:txBody>
          <a:bodyPr lIns="36000" tIns="12600" rIns="36000" bIns="36000" anchor="t">
            <a:noAutofit/>
          </a:bodyPr>
          <a:lstStyle/>
          <a:p>
            <a:pPr marL="12600" indent="0">
              <a:lnSpc>
                <a:spcPct val="100000"/>
              </a:lnSpc>
              <a:spcBef>
                <a:spcPts val="99"/>
              </a:spcBef>
              <a:buNone/>
              <a:tabLst>
                <a:tab pos="0" algn="l"/>
              </a:tabLst>
              <a:defRPr/>
            </a:pPr>
            <a:r>
              <a:rPr lang="ru-RU" sz="2000" b="1" strike="noStrike" spc="-11">
                <a:solidFill>
                  <a:srgbClr val="FFFFFF"/>
                </a:solidFill>
                <a:latin typeface="Century Gothic"/>
              </a:rPr>
              <a:t>Информационная памятка по вопросу проверки законности пребывания иностранных граждан 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Прямоугольник: скругленные углы 33"/>
          <p:cNvSpPr/>
          <p:nvPr/>
        </p:nvSpPr>
        <p:spPr bwMode="auto">
          <a:xfrm>
            <a:off x="180000" y="756000"/>
            <a:ext cx="7018200" cy="1582200"/>
          </a:xfrm>
          <a:prstGeom prst="roundRect">
            <a:avLst>
              <a:gd name="adj" fmla="val 6448"/>
            </a:avLst>
          </a:prstGeom>
          <a:solidFill>
            <a:srgbClr val="18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lnSpc>
                <a:spcPct val="100000"/>
              </a:lnSpc>
              <a:defRPr/>
            </a:pPr>
            <a:r>
              <a:rPr lang="ru-RU" sz="1200" b="1" strike="noStrike" spc="-1">
                <a:solidFill>
                  <a:srgbClr val="FFFFFF"/>
                </a:solidFill>
                <a:latin typeface="Century Gothic"/>
              </a:rPr>
              <a:t>В соответствии с пунктом 6 статьи 31 Федерального закона</a:t>
            </a:r>
            <a:br>
              <a:rPr sz="1200"/>
            </a:br>
            <a:r>
              <a:rPr lang="ru-RU" sz="1200" b="1" strike="noStrike" spc="-1">
                <a:solidFill>
                  <a:srgbClr val="FFFFFF"/>
                </a:solidFill>
                <a:latin typeface="Century Gothic"/>
              </a:rPr>
              <a:t>от 25 июля 2002 г. № 115-ФЗ «О правовом положении иностранных граждан в Российской Федерации» информация о наличии (об отсутствии) сведений об иностранном гражданине в реестре контролируемых лиц размещается на официальном сайте оператора реестра контролируемых лиц в информационно-телекоммуникационной сети «Интернет»</a:t>
            </a:r>
            <a:br>
              <a:rPr sz="1200"/>
            </a:br>
            <a:r>
              <a:rPr lang="ru-RU" sz="1200" b="1" strike="noStrike" spc="-1">
                <a:solidFill>
                  <a:srgbClr val="FFFFFF"/>
                </a:solidFill>
                <a:latin typeface="Century Gothic"/>
              </a:rPr>
              <a:t>и предоставляется без взимания платы. </a:t>
            </a:r>
            <a:endParaRPr lang="ru-RU" sz="1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" name="Прямоугольник: скругленные углы 41"/>
          <p:cNvSpPr/>
          <p:nvPr/>
        </p:nvSpPr>
        <p:spPr bwMode="auto">
          <a:xfrm>
            <a:off x="299160" y="2412720"/>
            <a:ext cx="6781320" cy="506520"/>
          </a:xfrm>
          <a:prstGeom prst="roundRect">
            <a:avLst>
              <a:gd name="adj" fmla="val 6448"/>
            </a:avLst>
          </a:prstGeom>
          <a:solidFill>
            <a:srgbClr val="D9D9D9"/>
          </a:solidFill>
          <a:ln w="1270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36000" tIns="36000" rIns="36000" bIns="36000" anchor="t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1600" b="1" strike="noStrike" spc="-21">
                <a:solidFill>
                  <a:srgbClr val="000000"/>
                </a:solidFill>
                <a:latin typeface="Century Gothic"/>
              </a:rPr>
              <a:t>Поисковый модуль </a:t>
            </a:r>
            <a:r>
              <a:rPr lang="ru-RU" sz="1600" b="0" strike="noStrike" spc="-21">
                <a:solidFill>
                  <a:srgbClr val="000000"/>
                </a:solidFill>
                <a:latin typeface="Century Gothic"/>
              </a:rPr>
              <a:t>реестра контролируемых лиц расположен</a:t>
            </a:r>
            <a:br>
              <a:rPr sz="1600"/>
            </a:br>
            <a:r>
              <a:rPr lang="ru-RU" sz="1600" b="0" strike="noStrike" spc="-21">
                <a:solidFill>
                  <a:srgbClr val="000000"/>
                </a:solidFill>
                <a:latin typeface="Century Gothic"/>
              </a:rPr>
              <a:t>на </a:t>
            </a:r>
            <a:r>
              <a:rPr lang="ru-RU" sz="1600" b="1" strike="noStrike" spc="-21">
                <a:solidFill>
                  <a:srgbClr val="000000"/>
                </a:solidFill>
                <a:latin typeface="Century Gothic"/>
              </a:rPr>
              <a:t>официальном сайте МВД России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Прямоугольник: скругленные углы 33"/>
          <p:cNvSpPr/>
          <p:nvPr/>
        </p:nvSpPr>
        <p:spPr bwMode="auto">
          <a:xfrm>
            <a:off x="900000" y="3060000"/>
            <a:ext cx="5578200" cy="538200"/>
          </a:xfrm>
          <a:prstGeom prst="roundRect">
            <a:avLst>
              <a:gd name="adj" fmla="val 6448"/>
            </a:avLst>
          </a:prstGeom>
          <a:solidFill>
            <a:srgbClr val="18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1600" b="1" u="sng" strike="noStrike" spc="-11">
                <a:solidFill>
                  <a:srgbClr val="FFFFFF"/>
                </a:solidFill>
                <a:latin typeface="Century Gothic"/>
                <a:ea typeface="Times New Roman"/>
              </a:rPr>
              <a:t>https://мвд.рф/реестр-контролируемых-</a:t>
            </a:r>
            <a:r>
              <a:rPr lang="ru-RU" sz="1600" b="1" u="sng" strike="noStrike" spc="-21">
                <a:solidFill>
                  <a:srgbClr val="FFFFFF"/>
                </a:solidFill>
                <a:latin typeface="Century Gothic"/>
                <a:ea typeface="Times New Roman"/>
              </a:rPr>
              <a:t>лиц/</a:t>
            </a:r>
            <a:endParaRPr lang="ru-RU" sz="16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64" name="Рисунок 63"/>
          <p:cNvPicPr/>
          <p:nvPr/>
        </p:nvPicPr>
        <p:blipFill>
          <a:blip r:embed="rId2"/>
          <a:stretch/>
        </p:blipFill>
        <p:spPr bwMode="auto">
          <a:xfrm rot="7800">
            <a:off x="182520" y="3709440"/>
            <a:ext cx="4312440" cy="2761920"/>
          </a:xfrm>
          <a:prstGeom prst="rect">
            <a:avLst/>
          </a:prstGeom>
          <a:ln w="0">
            <a:noFill/>
          </a:ln>
        </p:spPr>
      </p:pic>
      <p:pic>
        <p:nvPicPr>
          <p:cNvPr id="65" name="Рисунок 64"/>
          <p:cNvPicPr/>
          <p:nvPr/>
        </p:nvPicPr>
        <p:blipFill>
          <a:blip r:embed="rId3"/>
          <a:stretch/>
        </p:blipFill>
        <p:spPr bwMode="auto">
          <a:xfrm>
            <a:off x="7872120" y="759960"/>
            <a:ext cx="4318200" cy="6096240"/>
          </a:xfrm>
          <a:prstGeom prst="rect">
            <a:avLst/>
          </a:prstGeom>
          <a:ln w="0">
            <a:noFill/>
          </a:ln>
        </p:spPr>
      </p:pic>
      <p:sp>
        <p:nvSpPr>
          <p:cNvPr id="66" name="Прямоугольник: скругленные углы 1"/>
          <p:cNvSpPr/>
          <p:nvPr/>
        </p:nvSpPr>
        <p:spPr bwMode="auto">
          <a:xfrm>
            <a:off x="4812120" y="4140000"/>
            <a:ext cx="2926080" cy="2338200"/>
          </a:xfrm>
          <a:prstGeom prst="roundRect">
            <a:avLst>
              <a:gd name="adj" fmla="val 6448"/>
            </a:avLst>
          </a:prstGeom>
          <a:solidFill>
            <a:srgbClr val="D9D9D9"/>
          </a:solidFill>
          <a:ln w="1270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1200" b="0" strike="noStrike" spc="-1">
                <a:solidFill>
                  <a:schemeClr val="dk1"/>
                </a:solidFill>
                <a:latin typeface="Century Gothic"/>
                <a:ea typeface="Times New Roman"/>
              </a:rPr>
              <a:t>Если </a:t>
            </a:r>
            <a:r>
              <a:rPr lang="ru-RU" sz="1200" b="1" strike="noStrike" spc="-1">
                <a:solidFill>
                  <a:schemeClr val="dk1"/>
                </a:solidFill>
                <a:latin typeface="Century Gothic"/>
                <a:ea typeface="Times New Roman"/>
              </a:rPr>
              <a:t>по результатам поиска</a:t>
            </a:r>
            <a:br>
              <a:rPr sz="1200"/>
            </a:br>
            <a:r>
              <a:rPr lang="ru-RU" sz="1200" b="0" strike="noStrike" spc="-1">
                <a:solidFill>
                  <a:schemeClr val="dk1"/>
                </a:solidFill>
                <a:latin typeface="Century Gothic"/>
                <a:ea typeface="Times New Roman"/>
              </a:rPr>
              <a:t>в модуле реестра контролируемых лиц сведений об иностранном гражданине </a:t>
            </a:r>
            <a:r>
              <a:rPr lang="ru-RU" sz="1200" b="1" strike="noStrike" spc="-1">
                <a:solidFill>
                  <a:schemeClr val="dk1"/>
                </a:solidFill>
                <a:latin typeface="Century Gothic"/>
                <a:ea typeface="Times New Roman"/>
              </a:rPr>
              <a:t>отображается информация </a:t>
            </a:r>
            <a:br>
              <a:rPr sz="1200"/>
            </a:br>
            <a:r>
              <a:rPr lang="ru-RU" sz="1200" b="1" strike="noStrike" spc="-1">
                <a:solidFill>
                  <a:schemeClr val="dk1"/>
                </a:solidFill>
                <a:latin typeface="Century Gothic"/>
                <a:ea typeface="Times New Roman"/>
              </a:rPr>
              <a:t>о наличии сведений о таком иностранном гражданине</a:t>
            </a:r>
            <a:br>
              <a:rPr sz="1200"/>
            </a:br>
            <a:r>
              <a:rPr lang="ru-RU" sz="1200" b="0" strike="noStrike" spc="-1">
                <a:solidFill>
                  <a:schemeClr val="dk1"/>
                </a:solidFill>
                <a:latin typeface="Century Gothic"/>
                <a:ea typeface="Times New Roman"/>
              </a:rPr>
              <a:t>в указанном реестре, то этот иностранный гражданин </a:t>
            </a:r>
            <a:r>
              <a:rPr lang="ru-RU" sz="1200" b="1" strike="noStrike" spc="-1">
                <a:solidFill>
                  <a:schemeClr val="dk1"/>
                </a:solidFill>
                <a:latin typeface="Century Gothic"/>
                <a:ea typeface="Times New Roman"/>
              </a:rPr>
              <a:t>незаконно пребывает</a:t>
            </a:r>
            <a:br>
              <a:rPr sz="1200"/>
            </a:br>
            <a:r>
              <a:rPr lang="ru-RU" sz="1200" b="1" strike="noStrike" spc="-1">
                <a:solidFill>
                  <a:schemeClr val="dk1"/>
                </a:solidFill>
                <a:latin typeface="Century Gothic"/>
                <a:ea typeface="Times New Roman"/>
              </a:rPr>
              <a:t>на территории</a:t>
            </a:r>
            <a:br>
              <a:rPr sz="1200"/>
            </a:br>
            <a:r>
              <a:rPr lang="ru-RU" sz="1200" b="1" strike="noStrike" spc="-1">
                <a:solidFill>
                  <a:schemeClr val="dk1"/>
                </a:solidFill>
                <a:latin typeface="Century Gothic"/>
                <a:ea typeface="Times New Roman"/>
              </a:rPr>
              <a:t>Российской Федерации.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86504709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10042070" y="11905"/>
            <a:ext cx="2153662" cy="6765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 bwMode="auto">
          <a:xfrm>
            <a:off x="131572" y="0"/>
            <a:ext cx="10022331" cy="628377"/>
          </a:xfrm>
          <a:prstGeom prst="rect">
            <a:avLst/>
          </a:prstGeom>
        </p:spPr>
        <p:txBody>
          <a:bodyPr vert="horz" wrap="square" lIns="36000" tIns="12700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lang="ru-RU" spc="-10">
                <a:solidFill>
                  <a:prstClr val="white"/>
                </a:solidFill>
                <a:latin typeface="Century Gothic"/>
              </a:rPr>
              <a:t>ПРИКАЗ № 171 от 04 марта 2025г.  </a:t>
            </a:r>
            <a:br>
              <a:rPr lang="ru-RU" spc="-10">
                <a:solidFill>
                  <a:prstClr val="white"/>
                </a:solidFill>
                <a:latin typeface="Century Gothic"/>
              </a:rPr>
            </a:br>
            <a:r>
              <a:rPr lang="ru-RU" spc="-10">
                <a:solidFill>
                  <a:prstClr val="white"/>
                </a:solidFill>
                <a:latin typeface="Century Gothic"/>
              </a:rPr>
              <a:t>ПОРЯДОК ПРИЕМА НА ОБУЧЕНИЕ </a:t>
            </a:r>
            <a:endParaRPr/>
          </a:p>
        </p:txBody>
      </p:sp>
      <p:grpSp>
        <p:nvGrpSpPr>
          <p:cNvPr id="27" name="object 23"/>
          <p:cNvGrpSpPr/>
          <p:nvPr/>
        </p:nvGrpSpPr>
        <p:grpSpPr bwMode="auto">
          <a:xfrm>
            <a:off x="13679739" y="5174943"/>
            <a:ext cx="294640" cy="233045"/>
            <a:chOff x="5866891" y="5175758"/>
            <a:chExt cx="294640" cy="233045"/>
          </a:xfrm>
        </p:grpSpPr>
        <p:sp>
          <p:nvSpPr>
            <p:cNvPr id="28" name="object 24"/>
            <p:cNvSpPr/>
            <p:nvPr/>
          </p:nvSpPr>
          <p:spPr bwMode="auto">
            <a:xfrm>
              <a:off x="5873240" y="5182108"/>
              <a:ext cx="281940" cy="220345"/>
            </a:xfrm>
            <a:custGeom>
              <a:avLst/>
              <a:gdLst/>
              <a:ahLst/>
              <a:cxnLst/>
              <a:rect l="l" t="t" r="r" b="b"/>
              <a:pathLst>
                <a:path w="281939" h="220345" fill="norm" stroke="1" extrusionOk="0">
                  <a:moveTo>
                    <a:pt x="171704" y="0"/>
                  </a:moveTo>
                  <a:lnTo>
                    <a:pt x="171704" y="55118"/>
                  </a:lnTo>
                  <a:lnTo>
                    <a:pt x="0" y="55118"/>
                  </a:lnTo>
                  <a:lnTo>
                    <a:pt x="0" y="165227"/>
                  </a:lnTo>
                  <a:lnTo>
                    <a:pt x="171704" y="165227"/>
                  </a:lnTo>
                  <a:lnTo>
                    <a:pt x="171704" y="220345"/>
                  </a:lnTo>
                  <a:lnTo>
                    <a:pt x="281940" y="110236"/>
                  </a:lnTo>
                  <a:lnTo>
                    <a:pt x="171704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29" name="object 25"/>
            <p:cNvSpPr/>
            <p:nvPr/>
          </p:nvSpPr>
          <p:spPr bwMode="auto">
            <a:xfrm>
              <a:off x="5873240" y="5182108"/>
              <a:ext cx="281940" cy="220345"/>
            </a:xfrm>
            <a:custGeom>
              <a:avLst/>
              <a:gdLst/>
              <a:ahLst/>
              <a:cxnLst/>
              <a:rect l="l" t="t" r="r" b="b"/>
              <a:pathLst>
                <a:path w="281939" h="220345" fill="norm" stroke="1" extrusionOk="0">
                  <a:moveTo>
                    <a:pt x="0" y="55118"/>
                  </a:moveTo>
                  <a:lnTo>
                    <a:pt x="171704" y="55118"/>
                  </a:lnTo>
                  <a:lnTo>
                    <a:pt x="171704" y="0"/>
                  </a:lnTo>
                  <a:lnTo>
                    <a:pt x="281940" y="110236"/>
                  </a:lnTo>
                  <a:lnTo>
                    <a:pt x="171704" y="220345"/>
                  </a:lnTo>
                  <a:lnTo>
                    <a:pt x="171704" y="165227"/>
                  </a:lnTo>
                  <a:lnTo>
                    <a:pt x="0" y="165227"/>
                  </a:lnTo>
                  <a:lnTo>
                    <a:pt x="0" y="55118"/>
                  </a:lnTo>
                  <a:close/>
                </a:path>
              </a:pathLst>
            </a:custGeom>
            <a:grpFill/>
            <a:ln w="12700">
              <a:solidFill>
                <a:srgbClr val="2E528F"/>
              </a:solidFill>
            </a:ln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26" name="Прямоугольник: скругленные углы 33"/>
          <p:cNvSpPr/>
          <p:nvPr/>
        </p:nvSpPr>
        <p:spPr bwMode="auto">
          <a:xfrm>
            <a:off x="163830" y="810776"/>
            <a:ext cx="11650980" cy="713164"/>
          </a:xfrm>
          <a:prstGeom prst="roundRect">
            <a:avLst>
              <a:gd name="adj" fmla="val 6448"/>
            </a:avLst>
          </a:prstGeom>
          <a:solidFill>
            <a:srgbClr val="18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  <a:defRPr/>
            </a:pPr>
            <a:r>
              <a:rPr lang="ru-RU" sz="1600" b="1">
                <a:solidFill>
                  <a:srgbClr val="FFFFFF"/>
                </a:solidFill>
                <a:latin typeface="Century Gothic"/>
                <a:cs typeface="Calibri"/>
              </a:rPr>
              <a:t>ПОСЛЕ</a:t>
            </a:r>
            <a:r>
              <a:rPr lang="ru-RU">
                <a:solidFill>
                  <a:schemeClr val="bg1"/>
                </a:solidFill>
                <a:cs typeface="Calibri"/>
              </a:rPr>
              <a:t> </a:t>
            </a:r>
            <a:r>
              <a:rPr lang="ru-RU" sz="1600" b="1">
                <a:solidFill>
                  <a:srgbClr val="FFFFFF"/>
                </a:solidFill>
                <a:latin typeface="Century Gothic"/>
                <a:cs typeface="Calibri"/>
              </a:rPr>
              <a:t>ПРОХОЖДЕНИЯ</a:t>
            </a:r>
            <a:r>
              <a:rPr lang="ru-RU">
                <a:solidFill>
                  <a:schemeClr val="bg1"/>
                </a:solidFill>
                <a:cs typeface="Calibri"/>
              </a:rPr>
              <a:t> </a:t>
            </a:r>
            <a:r>
              <a:rPr lang="ru-RU" sz="1600" b="1">
                <a:solidFill>
                  <a:srgbClr val="FFFFFF"/>
                </a:solidFill>
                <a:latin typeface="Century Gothic"/>
                <a:cs typeface="Calibri"/>
              </a:rPr>
              <a:t>ТЕСТИРОВАНИЯ</a:t>
            </a:r>
            <a:endParaRPr/>
          </a:p>
        </p:txBody>
      </p:sp>
      <p:sp>
        <p:nvSpPr>
          <p:cNvPr id="33" name="Прямоугольник: скругленные углы 41"/>
          <p:cNvSpPr/>
          <p:nvPr/>
        </p:nvSpPr>
        <p:spPr bwMode="auto">
          <a:xfrm>
            <a:off x="6248400" y="5122282"/>
            <a:ext cx="5393055" cy="1433466"/>
          </a:xfrm>
          <a:prstGeom prst="roundRect">
            <a:avLst>
              <a:gd name="adj" fmla="val 6448"/>
            </a:avLst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628650" marR="0" lvl="0" algn="just" defTabSz="9144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ru-RU" sz="1200" spc="-5">
                <a:solidFill>
                  <a:schemeClr val="accent1">
                    <a:lumMod val="50000"/>
                  </a:schemeClr>
                </a:solidFill>
                <a:latin typeface="Century Gothic"/>
                <a:ea typeface="+mn-ea"/>
                <a:cs typeface="+mn-cs"/>
              </a:rPr>
              <a:t>Если заявление о приеме на обучение подано в электронном виде, запрещается требовать копии документов за исключение копий или оригиналов документов, подтверждение которых в электронном виде невозможно.</a:t>
            </a:r>
            <a:endParaRPr/>
          </a:p>
        </p:txBody>
      </p:sp>
      <p:sp>
        <p:nvSpPr>
          <p:cNvPr id="34" name="Прямоугольник: скругленные углы 33"/>
          <p:cNvSpPr/>
          <p:nvPr/>
        </p:nvSpPr>
        <p:spPr bwMode="auto">
          <a:xfrm>
            <a:off x="163830" y="2644425"/>
            <a:ext cx="11723370" cy="713164"/>
          </a:xfrm>
          <a:prstGeom prst="roundRect">
            <a:avLst>
              <a:gd name="adj" fmla="val 6448"/>
            </a:avLst>
          </a:prstGeom>
          <a:solidFill>
            <a:srgbClr val="18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  <a:defRPr/>
            </a:pPr>
            <a:r>
              <a:rPr lang="ru-RU" sz="1600" b="1">
                <a:solidFill>
                  <a:srgbClr val="FFFFFF"/>
                </a:solidFill>
                <a:latin typeface="Century Gothic"/>
                <a:cs typeface="Calibri"/>
              </a:rPr>
              <a:t>ДОПОЛНИТЕЛЬНО </a:t>
            </a:r>
            <a:endParaRPr/>
          </a:p>
        </p:txBody>
      </p:sp>
      <p:sp>
        <p:nvSpPr>
          <p:cNvPr id="35" name="Прямоугольник: скругленные углы 41"/>
          <p:cNvSpPr/>
          <p:nvPr/>
        </p:nvSpPr>
        <p:spPr bwMode="auto">
          <a:xfrm>
            <a:off x="163830" y="1635174"/>
            <a:ext cx="3112770" cy="879426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100" spc="-5">
                <a:solidFill>
                  <a:schemeClr val="accent1">
                    <a:lumMod val="50000"/>
                  </a:schemeClr>
                </a:solidFill>
                <a:latin typeface="Century Gothic"/>
              </a:rPr>
              <a:t>Тестирующая организация </a:t>
            </a:r>
            <a:r>
              <a:rPr lang="ru-RU" sz="1100" b="1" spc="-5">
                <a:solidFill>
                  <a:schemeClr val="accent1">
                    <a:lumMod val="50000"/>
                  </a:schemeClr>
                </a:solidFill>
                <a:latin typeface="Century Gothic"/>
              </a:rPr>
              <a:t>в течение 3-х дней </a:t>
            </a:r>
            <a:r>
              <a:rPr lang="ru-RU" sz="1100" spc="-5">
                <a:solidFill>
                  <a:schemeClr val="accent1">
                    <a:lumMod val="50000"/>
                  </a:schemeClr>
                </a:solidFill>
                <a:latin typeface="Century Gothic"/>
              </a:rPr>
              <a:t>после тестирования уведомляет образовательную организацию (школу) о результатах</a:t>
            </a:r>
            <a:endParaRPr lang="ru-RU" sz="11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8" name="Прямоугольник: скругленные углы 41"/>
          <p:cNvSpPr/>
          <p:nvPr/>
        </p:nvSpPr>
        <p:spPr bwMode="auto">
          <a:xfrm>
            <a:off x="6248400" y="3605541"/>
            <a:ext cx="5393055" cy="1295400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  <a:defRPr/>
            </a:pPr>
            <a:r>
              <a:rPr lang="ru-RU" sz="1200" spc="-5">
                <a:solidFill>
                  <a:schemeClr val="accent1">
                    <a:lumMod val="50000"/>
                  </a:schemeClr>
                </a:solidFill>
                <a:latin typeface="Century Gothic"/>
              </a:rPr>
              <a:t>Граждане</a:t>
            </a:r>
            <a:r>
              <a:rPr lang="ru-RU" sz="120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1200" spc="-5">
                <a:solidFill>
                  <a:schemeClr val="accent1">
                    <a:lumMod val="50000"/>
                  </a:schemeClr>
                </a:solidFill>
                <a:latin typeface="Century Gothic"/>
              </a:rPr>
              <a:t>Белоруссии при приеме в школу предъявляют:</a:t>
            </a:r>
            <a:endParaRPr/>
          </a:p>
          <a:p>
            <a:pPr indent="450215" algn="just">
              <a:spcAft>
                <a:spcPts val="0"/>
              </a:spcAft>
              <a:defRPr/>
            </a:pPr>
            <a:r>
              <a:rPr lang="ru-RU" sz="1200" spc="-5">
                <a:solidFill>
                  <a:schemeClr val="accent1">
                    <a:lumMod val="50000"/>
                  </a:schemeClr>
                </a:solidFill>
                <a:latin typeface="Century Gothic"/>
              </a:rPr>
              <a:t>копия свидетельства о рождении ребенка;</a:t>
            </a:r>
            <a:endParaRPr/>
          </a:p>
          <a:p>
            <a:pPr indent="450215" algn="just">
              <a:spcAft>
                <a:spcPts val="0"/>
              </a:spcAft>
              <a:defRPr/>
            </a:pPr>
            <a:r>
              <a:rPr lang="ru-RU" sz="1200" spc="-5">
                <a:solidFill>
                  <a:schemeClr val="accent1">
                    <a:lumMod val="50000"/>
                  </a:schemeClr>
                </a:solidFill>
                <a:latin typeface="Century Gothic"/>
              </a:rPr>
              <a:t>копия паспорта;</a:t>
            </a:r>
            <a:endParaRPr/>
          </a:p>
          <a:p>
            <a:pPr indent="450215" algn="just">
              <a:spcAft>
                <a:spcPts val="0"/>
              </a:spcAft>
              <a:defRPr/>
            </a:pPr>
            <a:r>
              <a:rPr lang="ru-RU" sz="1200" spc="-5">
                <a:solidFill>
                  <a:schemeClr val="accent1">
                    <a:lumMod val="50000"/>
                  </a:schemeClr>
                </a:solidFill>
                <a:latin typeface="Century Gothic"/>
              </a:rPr>
              <a:t>справку о регистрации по месту жительства.</a:t>
            </a:r>
            <a:endParaRPr/>
          </a:p>
        </p:txBody>
      </p:sp>
      <p:sp>
        <p:nvSpPr>
          <p:cNvPr id="36" name="Прямоугольник: скругленные углы 41"/>
          <p:cNvSpPr/>
          <p:nvPr/>
        </p:nvSpPr>
        <p:spPr bwMode="auto">
          <a:xfrm>
            <a:off x="3505199" y="1673775"/>
            <a:ext cx="4038600" cy="856749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100" spc="-5">
                <a:solidFill>
                  <a:schemeClr val="accent1">
                    <a:lumMod val="50000"/>
                  </a:schemeClr>
                </a:solidFill>
                <a:latin typeface="Century Gothic"/>
              </a:rPr>
              <a:t>Информация </a:t>
            </a:r>
            <a:r>
              <a:rPr lang="ru-RU" sz="1100" b="1" spc="-5">
                <a:solidFill>
                  <a:schemeClr val="accent1">
                    <a:lumMod val="50000"/>
                  </a:schemeClr>
                </a:solidFill>
                <a:latin typeface="Century Gothic"/>
              </a:rPr>
              <a:t>о результатах тестирования и рассмотрения заявления о приеме на обучение направляется по адресу </a:t>
            </a:r>
            <a:r>
              <a:rPr lang="ru-RU" sz="1100" spc="-5">
                <a:solidFill>
                  <a:schemeClr val="accent1">
                    <a:lumMod val="50000"/>
                  </a:schemeClr>
                </a:solidFill>
                <a:latin typeface="Century Gothic"/>
              </a:rPr>
              <a:t>(почтовый или электронный), указанному в заявлении о приеме на обучение, и в личный кабинет ЕПГУ</a:t>
            </a:r>
            <a:endParaRPr/>
          </a:p>
        </p:txBody>
      </p:sp>
      <p:sp>
        <p:nvSpPr>
          <p:cNvPr id="39" name="Прямоугольник: скругленные углы 41"/>
          <p:cNvSpPr/>
          <p:nvPr/>
        </p:nvSpPr>
        <p:spPr bwMode="auto">
          <a:xfrm>
            <a:off x="7848600" y="1657850"/>
            <a:ext cx="4038600" cy="872674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100" spc="-5">
                <a:solidFill>
                  <a:schemeClr val="accent1">
                    <a:lumMod val="50000"/>
                  </a:schemeClr>
                </a:solidFill>
                <a:latin typeface="Century Gothic"/>
              </a:rPr>
              <a:t>Руководитель  общеобразовательной организации издает распорядительный акт о приеме на обучение ребенка </a:t>
            </a:r>
            <a:r>
              <a:rPr lang="ru-RU" sz="1100" b="1" spc="-5">
                <a:solidFill>
                  <a:schemeClr val="accent1">
                    <a:lumMod val="50000"/>
                  </a:schemeClr>
                </a:solidFill>
                <a:latin typeface="Century Gothic"/>
              </a:rPr>
              <a:t>в течение 5 рабочих дней </a:t>
            </a:r>
            <a:r>
              <a:rPr lang="ru-RU" sz="1100" spc="-5">
                <a:solidFill>
                  <a:schemeClr val="accent1">
                    <a:lumMod val="50000"/>
                  </a:schemeClr>
                </a:solidFill>
                <a:latin typeface="Century Gothic"/>
              </a:rPr>
              <a:t>после официального поступления информации об успешном прохождении тестирования</a:t>
            </a:r>
            <a:endParaRPr/>
          </a:p>
        </p:txBody>
      </p:sp>
      <p:sp>
        <p:nvSpPr>
          <p:cNvPr id="41" name="Прямоугольник: скругленные углы 41"/>
          <p:cNvSpPr/>
          <p:nvPr/>
        </p:nvSpPr>
        <p:spPr bwMode="auto">
          <a:xfrm>
            <a:off x="76200" y="3552825"/>
            <a:ext cx="5806440" cy="2314575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42925" indent="171450" algn="just">
              <a:spcAft>
                <a:spcPts val="0"/>
              </a:spcAft>
              <a:defRPr/>
            </a:pPr>
            <a:r>
              <a:rPr lang="ru-RU" sz="1200" b="1" spc="-5">
                <a:solidFill>
                  <a:schemeClr val="accent1">
                    <a:lumMod val="50000"/>
                  </a:schemeClr>
                </a:solidFill>
                <a:latin typeface="Century Gothic"/>
              </a:rPr>
              <a:t>Пункт 26(1) Порядка не распространяется на</a:t>
            </a:r>
            <a:r>
              <a:rPr lang="en-US" sz="1200" b="1" spc="-5">
                <a:solidFill>
                  <a:schemeClr val="accent1">
                    <a:lumMod val="50000"/>
                  </a:schemeClr>
                </a:solidFill>
                <a:latin typeface="Century Gothic"/>
              </a:rPr>
              <a:t> </a:t>
            </a:r>
            <a:r>
              <a:rPr lang="ru-RU" sz="1200" b="1" spc="-5">
                <a:solidFill>
                  <a:schemeClr val="accent1">
                    <a:lumMod val="50000"/>
                  </a:schemeClr>
                </a:solidFill>
                <a:latin typeface="Century Gothic"/>
              </a:rPr>
              <a:t>иностранных граждан, указанных в подпункте   2 пункта 20 и пункте 21 статьи 5 Федерального закона от 25 июля 2002 г. № 115-ФЗ</a:t>
            </a:r>
            <a:r>
              <a:rPr lang="ru-RU" sz="1200" spc="-5">
                <a:solidFill>
                  <a:schemeClr val="accent1">
                    <a:lumMod val="50000"/>
                  </a:schemeClr>
                </a:solidFill>
                <a:latin typeface="Century Gothic"/>
              </a:rPr>
              <a:t> «О правовом положении иностранных граждан в Российской Федерации».</a:t>
            </a:r>
            <a:endParaRPr/>
          </a:p>
          <a:p>
            <a:pPr marL="542925" indent="171450" algn="just">
              <a:spcAft>
                <a:spcPts val="0"/>
              </a:spcAft>
              <a:defRPr/>
            </a:pPr>
            <a:r>
              <a:rPr lang="ru-RU" sz="1200" spc="-5">
                <a:solidFill>
                  <a:schemeClr val="accent1">
                    <a:lumMod val="50000"/>
                  </a:schemeClr>
                </a:solidFill>
                <a:latin typeface="Century Gothic"/>
              </a:rPr>
              <a:t>Иностранные граждане, указанные в абзаце первом настоящего пункта Порядка, предъявляют следующие документы: </a:t>
            </a:r>
            <a:endParaRPr/>
          </a:p>
          <a:p>
            <a:pPr marL="542925" indent="171450" algn="just">
              <a:spcAft>
                <a:spcPts val="0"/>
              </a:spcAft>
              <a:defRPr/>
            </a:pPr>
            <a:r>
              <a:rPr lang="ru-RU" sz="1200" spc="-5">
                <a:solidFill>
                  <a:schemeClr val="accent1">
                    <a:lumMod val="50000"/>
                  </a:schemeClr>
                </a:solidFill>
                <a:latin typeface="Century Gothic"/>
              </a:rPr>
              <a:t>копия свидетельства о рождении ребенка;</a:t>
            </a:r>
            <a:endParaRPr/>
          </a:p>
          <a:p>
            <a:pPr marL="542925" indent="171450" algn="just">
              <a:spcAft>
                <a:spcPts val="0"/>
              </a:spcAft>
              <a:defRPr/>
            </a:pPr>
            <a:r>
              <a:rPr lang="ru-RU" sz="1200" spc="-5">
                <a:solidFill>
                  <a:schemeClr val="accent1">
                    <a:lumMod val="50000"/>
                  </a:schemeClr>
                </a:solidFill>
                <a:latin typeface="Century Gothic"/>
              </a:rPr>
              <a:t>копия паспорта;</a:t>
            </a:r>
            <a:endParaRPr/>
          </a:p>
          <a:p>
            <a:pPr marL="542925" indent="171450" algn="just">
              <a:spcAft>
                <a:spcPts val="0"/>
              </a:spcAft>
              <a:defRPr/>
            </a:pPr>
            <a:r>
              <a:rPr lang="ru-RU" sz="1200" spc="-5">
                <a:solidFill>
                  <a:schemeClr val="accent1">
                    <a:lumMod val="50000"/>
                  </a:schemeClr>
                </a:solidFill>
                <a:latin typeface="Century Gothic"/>
              </a:rPr>
              <a:t>справку о регистрации по месту жительства.</a:t>
            </a:r>
            <a:endParaRPr/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173355" y="751858"/>
            <a:ext cx="5466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ru-RU" sz="4800" b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3</a:t>
            </a:r>
            <a:endParaRPr lang="ru-RU">
              <a:solidFill>
                <a:schemeClr val="bg1"/>
              </a:solidFill>
              <a:latin typeface="Arial"/>
              <a:ea typeface="Calibri"/>
              <a:cs typeface="Arial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73355" y="2530524"/>
            <a:ext cx="5466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ru-RU" sz="4800" b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4</a:t>
            </a:r>
            <a:endParaRPr lang="ru-RU">
              <a:solidFill>
                <a:schemeClr val="bg1"/>
              </a:solidFill>
              <a:latin typeface="Arial"/>
              <a:ea typeface="Calibri"/>
              <a:cs typeface="Arial"/>
            </a:endParaRPr>
          </a:p>
        </p:txBody>
      </p:sp>
      <p:grpSp>
        <p:nvGrpSpPr>
          <p:cNvPr id="16" name="Google Shape;31751;p85"/>
          <p:cNvGrpSpPr/>
          <p:nvPr/>
        </p:nvGrpSpPr>
        <p:grpSpPr bwMode="auto">
          <a:xfrm>
            <a:off x="6400800" y="5415626"/>
            <a:ext cx="413205" cy="413205"/>
            <a:chOff x="6243125" y="3052825"/>
            <a:chExt cx="363425" cy="363425"/>
          </a:xfrm>
          <a:solidFill>
            <a:schemeClr val="tx1"/>
          </a:solidFill>
        </p:grpSpPr>
        <p:sp>
          <p:nvSpPr>
            <p:cNvPr id="19" name="Google Shape;31752;p85"/>
            <p:cNvSpPr/>
            <p:nvPr/>
          </p:nvSpPr>
          <p:spPr bwMode="auto">
            <a:xfrm>
              <a:off x="6243125" y="3052825"/>
              <a:ext cx="363425" cy="363425"/>
            </a:xfrm>
            <a:custGeom>
              <a:avLst/>
              <a:gdLst/>
              <a:ahLst/>
              <a:cxnLst/>
              <a:rect l="l" t="t" r="r" b="b"/>
              <a:pathLst>
                <a:path w="14537" h="14537" fill="norm" stroke="1" extrusionOk="0">
                  <a:moveTo>
                    <a:pt x="13673" y="556"/>
                  </a:moveTo>
                  <a:cubicBezTo>
                    <a:pt x="13827" y="556"/>
                    <a:pt x="13951" y="711"/>
                    <a:pt x="13951" y="865"/>
                  </a:cubicBezTo>
                  <a:lnTo>
                    <a:pt x="13951" y="10401"/>
                  </a:lnTo>
                  <a:lnTo>
                    <a:pt x="8550" y="10401"/>
                  </a:lnTo>
                  <a:cubicBezTo>
                    <a:pt x="8531" y="10399"/>
                    <a:pt x="8513" y="10397"/>
                    <a:pt x="8496" y="10397"/>
                  </a:cubicBezTo>
                  <a:cubicBezTo>
                    <a:pt x="8136" y="10397"/>
                    <a:pt x="8136" y="10961"/>
                    <a:pt x="8496" y="10961"/>
                  </a:cubicBezTo>
                  <a:cubicBezTo>
                    <a:pt x="8513" y="10961"/>
                    <a:pt x="8531" y="10960"/>
                    <a:pt x="8550" y="10957"/>
                  </a:cubicBezTo>
                  <a:lnTo>
                    <a:pt x="13951" y="10957"/>
                  </a:lnTo>
                  <a:lnTo>
                    <a:pt x="13951" y="11790"/>
                  </a:lnTo>
                  <a:cubicBezTo>
                    <a:pt x="13951" y="11975"/>
                    <a:pt x="13827" y="12099"/>
                    <a:pt x="13673" y="12099"/>
                  </a:cubicBezTo>
                  <a:lnTo>
                    <a:pt x="834" y="12099"/>
                  </a:lnTo>
                  <a:cubicBezTo>
                    <a:pt x="680" y="12099"/>
                    <a:pt x="556" y="11975"/>
                    <a:pt x="556" y="11821"/>
                  </a:cubicBezTo>
                  <a:lnTo>
                    <a:pt x="556" y="10957"/>
                  </a:lnTo>
                  <a:lnTo>
                    <a:pt x="5957" y="10957"/>
                  </a:lnTo>
                  <a:cubicBezTo>
                    <a:pt x="6297" y="10926"/>
                    <a:pt x="6297" y="10432"/>
                    <a:pt x="5957" y="10401"/>
                  </a:cubicBezTo>
                  <a:lnTo>
                    <a:pt x="556" y="10401"/>
                  </a:lnTo>
                  <a:lnTo>
                    <a:pt x="556" y="865"/>
                  </a:lnTo>
                  <a:cubicBezTo>
                    <a:pt x="556" y="711"/>
                    <a:pt x="680" y="556"/>
                    <a:pt x="834" y="556"/>
                  </a:cubicBezTo>
                  <a:close/>
                  <a:moveTo>
                    <a:pt x="8673" y="12685"/>
                  </a:moveTo>
                  <a:lnTo>
                    <a:pt x="8673" y="13981"/>
                  </a:lnTo>
                  <a:lnTo>
                    <a:pt x="5834" y="13981"/>
                  </a:lnTo>
                  <a:lnTo>
                    <a:pt x="5834" y="12685"/>
                  </a:lnTo>
                  <a:close/>
                  <a:moveTo>
                    <a:pt x="13673" y="1"/>
                  </a:moveTo>
                  <a:lnTo>
                    <a:pt x="13673" y="32"/>
                  </a:lnTo>
                  <a:lnTo>
                    <a:pt x="834" y="32"/>
                  </a:lnTo>
                  <a:cubicBezTo>
                    <a:pt x="371" y="32"/>
                    <a:pt x="1" y="402"/>
                    <a:pt x="1" y="865"/>
                  </a:cubicBezTo>
                  <a:lnTo>
                    <a:pt x="1" y="11821"/>
                  </a:lnTo>
                  <a:cubicBezTo>
                    <a:pt x="1" y="12284"/>
                    <a:pt x="371" y="12685"/>
                    <a:pt x="834" y="12685"/>
                  </a:cubicBezTo>
                  <a:lnTo>
                    <a:pt x="5278" y="12685"/>
                  </a:lnTo>
                  <a:lnTo>
                    <a:pt x="5278" y="13981"/>
                  </a:lnTo>
                  <a:lnTo>
                    <a:pt x="3859" y="13981"/>
                  </a:lnTo>
                  <a:cubicBezTo>
                    <a:pt x="3704" y="13981"/>
                    <a:pt x="3550" y="14105"/>
                    <a:pt x="3581" y="14259"/>
                  </a:cubicBezTo>
                  <a:cubicBezTo>
                    <a:pt x="3581" y="14413"/>
                    <a:pt x="3704" y="14537"/>
                    <a:pt x="3859" y="14537"/>
                  </a:cubicBezTo>
                  <a:lnTo>
                    <a:pt x="10648" y="14537"/>
                  </a:lnTo>
                  <a:cubicBezTo>
                    <a:pt x="10833" y="14537"/>
                    <a:pt x="10957" y="14413"/>
                    <a:pt x="10957" y="14259"/>
                  </a:cubicBezTo>
                  <a:cubicBezTo>
                    <a:pt x="10957" y="14105"/>
                    <a:pt x="10833" y="13981"/>
                    <a:pt x="10648" y="13981"/>
                  </a:cubicBezTo>
                  <a:lnTo>
                    <a:pt x="9260" y="13981"/>
                  </a:lnTo>
                  <a:lnTo>
                    <a:pt x="9260" y="12685"/>
                  </a:lnTo>
                  <a:lnTo>
                    <a:pt x="13673" y="12685"/>
                  </a:lnTo>
                  <a:cubicBezTo>
                    <a:pt x="14136" y="12685"/>
                    <a:pt x="14537" y="12284"/>
                    <a:pt x="14537" y="11821"/>
                  </a:cubicBezTo>
                  <a:lnTo>
                    <a:pt x="14537" y="865"/>
                  </a:lnTo>
                  <a:cubicBezTo>
                    <a:pt x="14537" y="371"/>
                    <a:pt x="14136" y="1"/>
                    <a:pt x="136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0" name="Google Shape;31753;p85"/>
            <p:cNvSpPr/>
            <p:nvPr/>
          </p:nvSpPr>
          <p:spPr bwMode="auto">
            <a:xfrm>
              <a:off x="6285575" y="3097575"/>
              <a:ext cx="277775" cy="78725"/>
            </a:xfrm>
            <a:custGeom>
              <a:avLst/>
              <a:gdLst/>
              <a:ahLst/>
              <a:cxnLst/>
              <a:rect l="l" t="t" r="r" b="b"/>
              <a:pathLst>
                <a:path w="11111" h="3149" fill="norm" stroke="1" extrusionOk="0">
                  <a:moveTo>
                    <a:pt x="10555" y="556"/>
                  </a:moveTo>
                  <a:lnTo>
                    <a:pt x="10555" y="2562"/>
                  </a:lnTo>
                  <a:lnTo>
                    <a:pt x="556" y="2562"/>
                  </a:lnTo>
                  <a:lnTo>
                    <a:pt x="556" y="556"/>
                  </a:lnTo>
                  <a:close/>
                  <a:moveTo>
                    <a:pt x="278" y="1"/>
                  </a:moveTo>
                  <a:cubicBezTo>
                    <a:pt x="124" y="1"/>
                    <a:pt x="0" y="124"/>
                    <a:pt x="0" y="279"/>
                  </a:cubicBezTo>
                  <a:lnTo>
                    <a:pt x="0" y="2871"/>
                  </a:lnTo>
                  <a:cubicBezTo>
                    <a:pt x="0" y="3025"/>
                    <a:pt x="124" y="3149"/>
                    <a:pt x="278" y="3149"/>
                  </a:cubicBezTo>
                  <a:lnTo>
                    <a:pt x="278" y="3118"/>
                  </a:lnTo>
                  <a:lnTo>
                    <a:pt x="10833" y="3118"/>
                  </a:lnTo>
                  <a:cubicBezTo>
                    <a:pt x="10987" y="3118"/>
                    <a:pt x="11111" y="2995"/>
                    <a:pt x="11111" y="2840"/>
                  </a:cubicBezTo>
                  <a:lnTo>
                    <a:pt x="11111" y="279"/>
                  </a:lnTo>
                  <a:cubicBezTo>
                    <a:pt x="11111" y="124"/>
                    <a:pt x="10987" y="1"/>
                    <a:pt x="108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1" name="Google Shape;31754;p85"/>
            <p:cNvSpPr/>
            <p:nvPr/>
          </p:nvSpPr>
          <p:spPr bwMode="auto">
            <a:xfrm>
              <a:off x="6285575" y="3204050"/>
              <a:ext cx="125000" cy="77950"/>
            </a:xfrm>
            <a:custGeom>
              <a:avLst/>
              <a:gdLst/>
              <a:ahLst/>
              <a:cxnLst/>
              <a:rect l="l" t="t" r="r" b="b"/>
              <a:pathLst>
                <a:path w="5000" h="3118" fill="norm" stroke="1" extrusionOk="0">
                  <a:moveTo>
                    <a:pt x="4414" y="556"/>
                  </a:moveTo>
                  <a:lnTo>
                    <a:pt x="4414" y="2562"/>
                  </a:lnTo>
                  <a:lnTo>
                    <a:pt x="556" y="2562"/>
                  </a:lnTo>
                  <a:lnTo>
                    <a:pt x="556" y="556"/>
                  </a:lnTo>
                  <a:close/>
                  <a:moveTo>
                    <a:pt x="278" y="1"/>
                  </a:moveTo>
                  <a:cubicBezTo>
                    <a:pt x="124" y="1"/>
                    <a:pt x="0" y="124"/>
                    <a:pt x="0" y="279"/>
                  </a:cubicBezTo>
                  <a:lnTo>
                    <a:pt x="0" y="2840"/>
                  </a:lnTo>
                  <a:cubicBezTo>
                    <a:pt x="0" y="2994"/>
                    <a:pt x="124" y="3118"/>
                    <a:pt x="278" y="3118"/>
                  </a:cubicBezTo>
                  <a:lnTo>
                    <a:pt x="4722" y="3118"/>
                  </a:lnTo>
                  <a:cubicBezTo>
                    <a:pt x="4877" y="3118"/>
                    <a:pt x="5000" y="2994"/>
                    <a:pt x="5000" y="2840"/>
                  </a:cubicBezTo>
                  <a:lnTo>
                    <a:pt x="5000" y="279"/>
                  </a:lnTo>
                  <a:cubicBezTo>
                    <a:pt x="5000" y="124"/>
                    <a:pt x="4877" y="1"/>
                    <a:pt x="47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2" name="Google Shape;31755;p85"/>
            <p:cNvSpPr/>
            <p:nvPr/>
          </p:nvSpPr>
          <p:spPr bwMode="auto">
            <a:xfrm>
              <a:off x="6438350" y="3204050"/>
              <a:ext cx="125000" cy="77950"/>
            </a:xfrm>
            <a:custGeom>
              <a:avLst/>
              <a:gdLst/>
              <a:ahLst/>
              <a:cxnLst/>
              <a:rect l="l" t="t" r="r" b="b"/>
              <a:pathLst>
                <a:path w="5000" h="3118" fill="norm" stroke="1" extrusionOk="0">
                  <a:moveTo>
                    <a:pt x="4444" y="556"/>
                  </a:moveTo>
                  <a:lnTo>
                    <a:pt x="4444" y="2562"/>
                  </a:lnTo>
                  <a:lnTo>
                    <a:pt x="586" y="2562"/>
                  </a:lnTo>
                  <a:lnTo>
                    <a:pt x="586" y="556"/>
                  </a:lnTo>
                  <a:close/>
                  <a:moveTo>
                    <a:pt x="309" y="1"/>
                  </a:moveTo>
                  <a:cubicBezTo>
                    <a:pt x="154" y="1"/>
                    <a:pt x="0" y="124"/>
                    <a:pt x="0" y="279"/>
                  </a:cubicBezTo>
                  <a:lnTo>
                    <a:pt x="0" y="2840"/>
                  </a:lnTo>
                  <a:cubicBezTo>
                    <a:pt x="0" y="2994"/>
                    <a:pt x="154" y="3118"/>
                    <a:pt x="309" y="3118"/>
                  </a:cubicBezTo>
                  <a:lnTo>
                    <a:pt x="4722" y="3118"/>
                  </a:lnTo>
                  <a:cubicBezTo>
                    <a:pt x="4876" y="3118"/>
                    <a:pt x="5000" y="2994"/>
                    <a:pt x="5000" y="2840"/>
                  </a:cubicBezTo>
                  <a:lnTo>
                    <a:pt x="5000" y="279"/>
                  </a:lnTo>
                  <a:cubicBezTo>
                    <a:pt x="5000" y="124"/>
                    <a:pt x="4876" y="1"/>
                    <a:pt x="47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3" name="Google Shape;31756;p85"/>
            <p:cNvSpPr/>
            <p:nvPr/>
          </p:nvSpPr>
          <p:spPr bwMode="auto">
            <a:xfrm>
              <a:off x="6416650" y="3312350"/>
              <a:ext cx="15625" cy="14125"/>
            </a:xfrm>
            <a:custGeom>
              <a:avLst/>
              <a:gdLst/>
              <a:ahLst/>
              <a:cxnLst/>
              <a:rect l="l" t="t" r="r" b="b"/>
              <a:pathLst>
                <a:path w="625" h="565" fill="norm" stroke="1" extrusionOk="0">
                  <a:moveTo>
                    <a:pt x="318" y="1"/>
                  </a:moveTo>
                  <a:cubicBezTo>
                    <a:pt x="160" y="1"/>
                    <a:pt x="0" y="121"/>
                    <a:pt x="35" y="329"/>
                  </a:cubicBezTo>
                  <a:cubicBezTo>
                    <a:pt x="62" y="491"/>
                    <a:pt x="184" y="565"/>
                    <a:pt x="307" y="565"/>
                  </a:cubicBezTo>
                  <a:cubicBezTo>
                    <a:pt x="465" y="565"/>
                    <a:pt x="625" y="444"/>
                    <a:pt x="590" y="236"/>
                  </a:cubicBezTo>
                  <a:cubicBezTo>
                    <a:pt x="563" y="74"/>
                    <a:pt x="441" y="1"/>
                    <a:pt x="3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</p:grpSp>
      <p:sp>
        <p:nvSpPr>
          <p:cNvPr id="4" name="Овал 3"/>
          <p:cNvSpPr/>
          <p:nvPr/>
        </p:nvSpPr>
        <p:spPr bwMode="auto">
          <a:xfrm>
            <a:off x="173355" y="3605541"/>
            <a:ext cx="3048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 bwMode="auto">
          <a:xfrm>
            <a:off x="203834" y="4547242"/>
            <a:ext cx="241859" cy="3073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717000065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0042070" y="11905"/>
            <a:ext cx="2153662" cy="6765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 bwMode="auto">
          <a:xfrm>
            <a:off x="131400" y="0"/>
            <a:ext cx="10020240" cy="1155960"/>
          </a:xfrm>
          <a:prstGeom prst="rect">
            <a:avLst/>
          </a:prstGeom>
          <a:noFill/>
          <a:ln w="0">
            <a:noFill/>
          </a:ln>
        </p:spPr>
        <p:txBody>
          <a:bodyPr lIns="36000" tIns="12600" rIns="36000" bIns="36000" anchor="t">
            <a:noAutofit/>
          </a:bodyPr>
          <a:lstStyle/>
          <a:p>
            <a:pPr marL="12600" indent="0">
              <a:lnSpc>
                <a:spcPct val="100000"/>
              </a:lnSpc>
              <a:spcBef>
                <a:spcPts val="99"/>
              </a:spcBef>
              <a:buNone/>
              <a:tabLst>
                <a:tab pos="0" algn="l"/>
              </a:tabLst>
              <a:defRPr/>
            </a:pPr>
            <a:r>
              <a:rPr lang="ru-RU" sz="2000" b="1" strike="noStrike" spc="-11">
                <a:solidFill>
                  <a:srgbClr val="FFFFFF"/>
                </a:solidFill>
                <a:latin typeface="Century Gothic"/>
              </a:rPr>
              <a:t>МИД РОССИИ </a:t>
            </a:r>
            <a:br>
              <a:rPr sz="2000"/>
            </a:br>
            <a:r>
              <a:rPr lang="ru-RU" sz="2000" b="1" strike="noStrike" spc="-11">
                <a:solidFill>
                  <a:srgbClr val="FFFFFF"/>
                </a:solidFill>
                <a:latin typeface="Century Gothic"/>
              </a:rPr>
              <a:t>ОТНОСИТЕЛЬНО ОСОБОЙ КАТЕГОРИИ ГРАЖДАН 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Прямоугольник: скругленные углы 33"/>
          <p:cNvSpPr/>
          <p:nvPr/>
        </p:nvSpPr>
        <p:spPr bwMode="auto">
          <a:xfrm>
            <a:off x="163800" y="990720"/>
            <a:ext cx="11715120" cy="2248200"/>
          </a:xfrm>
          <a:prstGeom prst="roundRect">
            <a:avLst>
              <a:gd name="adj" fmla="val 6448"/>
            </a:avLst>
          </a:prstGeom>
          <a:solidFill>
            <a:srgbClr val="18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defRPr/>
            </a:pPr>
            <a:endParaRPr lang="ru-RU" sz="1800" b="0" strike="noStrike" spc="-1">
              <a:solidFill>
                <a:srgbClr val="FFFFFF"/>
              </a:solidFill>
              <a:latin typeface="Cambria"/>
            </a:endParaRPr>
          </a:p>
        </p:txBody>
      </p:sp>
      <p:sp>
        <p:nvSpPr>
          <p:cNvPr id="69" name="Прямоугольник: скругленные углы 41"/>
          <p:cNvSpPr/>
          <p:nvPr/>
        </p:nvSpPr>
        <p:spPr bwMode="auto">
          <a:xfrm>
            <a:off x="180000" y="3600000"/>
            <a:ext cx="11698560" cy="1293120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lnSpc>
                <a:spcPct val="100000"/>
              </a:lnSpc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Прямоугольник 17"/>
          <p:cNvSpPr/>
          <p:nvPr/>
        </p:nvSpPr>
        <p:spPr bwMode="auto">
          <a:xfrm>
            <a:off x="180360" y="3780000"/>
            <a:ext cx="11698200" cy="8208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defRPr/>
            </a:pPr>
            <a:r>
              <a:rPr lang="ru-RU" sz="1600" b="0" strike="noStrike" spc="-1">
                <a:solidFill>
                  <a:srgbClr val="000000"/>
                </a:solidFill>
                <a:latin typeface="Century Gothic"/>
              </a:rPr>
              <a:t>Соответствующий </a:t>
            </a:r>
            <a:r>
              <a:rPr lang="ru-RU" sz="1600" b="1" strike="noStrike" spc="-1">
                <a:solidFill>
                  <a:srgbClr val="000000"/>
                </a:solidFill>
                <a:latin typeface="Century Gothic"/>
              </a:rPr>
              <a:t>статус данных граждан и их детей</a:t>
            </a:r>
            <a:r>
              <a:rPr lang="ru-RU" sz="1600" b="0" strike="noStrike" spc="-1">
                <a:solidFill>
                  <a:srgbClr val="000000"/>
                </a:solidFill>
                <a:latin typeface="Century Gothic"/>
              </a:rPr>
              <a:t> при необходимости может быть </a:t>
            </a:r>
            <a:r>
              <a:rPr lang="ru-RU" sz="1600" b="1" strike="noStrike" spc="-1">
                <a:solidFill>
                  <a:srgbClr val="000000"/>
                </a:solidFill>
                <a:latin typeface="Century Gothic"/>
              </a:rPr>
              <a:t>подтвержден Департаментом государственного протокола МИД России</a:t>
            </a:r>
            <a:br>
              <a:rPr sz="1600"/>
            </a:br>
            <a:r>
              <a:rPr lang="ru-RU" sz="1600" b="0" strike="noStrike" spc="-1">
                <a:solidFill>
                  <a:srgbClr val="000000"/>
                </a:solidFill>
                <a:latin typeface="Century Gothic"/>
              </a:rPr>
              <a:t>или </a:t>
            </a:r>
            <a:r>
              <a:rPr lang="ru-RU" sz="1600" b="1" strike="noStrike" spc="-1">
                <a:solidFill>
                  <a:srgbClr val="000000"/>
                </a:solidFill>
                <a:latin typeface="Century Gothic"/>
              </a:rPr>
              <a:t>территориальными представительствами МИД России</a:t>
            </a:r>
            <a:r>
              <a:rPr lang="ru-RU" sz="1600" b="0" strike="noStrike" spc="-1">
                <a:solidFill>
                  <a:srgbClr val="000000"/>
                </a:solidFill>
                <a:latin typeface="Century Gothic"/>
              </a:rPr>
              <a:t> в субъектах Российской Федерации.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Прямоугольник 18"/>
          <p:cNvSpPr/>
          <p:nvPr/>
        </p:nvSpPr>
        <p:spPr bwMode="auto">
          <a:xfrm>
            <a:off x="163800" y="1148040"/>
            <a:ext cx="11698200" cy="15519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defRPr/>
            </a:pPr>
            <a:r>
              <a:rPr lang="ru-RU" sz="1600" b="0" strike="noStrike" spc="-1">
                <a:solidFill>
                  <a:srgbClr val="FFFFFF"/>
                </a:solidFill>
                <a:latin typeface="Century Gothic"/>
              </a:rPr>
              <a:t>К </a:t>
            </a:r>
            <a:r>
              <a:rPr lang="ru-RU" sz="1600" b="1" strike="noStrike" spc="-1">
                <a:solidFill>
                  <a:srgbClr val="FFFFFF"/>
                </a:solidFill>
                <a:latin typeface="Century Gothic"/>
              </a:rPr>
              <a:t>особой категории иностранных граждан</a:t>
            </a:r>
            <a:r>
              <a:rPr lang="ru-RU" sz="1600" b="0" strike="noStrike" spc="-1">
                <a:solidFill>
                  <a:srgbClr val="FFFFFF"/>
                </a:solidFill>
                <a:latin typeface="Century Gothic"/>
              </a:rPr>
              <a:t>, на которую согласно пункту 26(2) Приказа № 171</a:t>
            </a:r>
            <a:br>
              <a:rPr sz="1600"/>
            </a:br>
            <a:r>
              <a:rPr lang="ru-RU" sz="1600" b="1" strike="noStrike" spc="-1">
                <a:solidFill>
                  <a:srgbClr val="FFFFFF"/>
                </a:solidFill>
                <a:latin typeface="Century Gothic"/>
              </a:rPr>
              <a:t>не распространяются требования</a:t>
            </a:r>
            <a:r>
              <a:rPr lang="ru-RU" sz="1600" b="0" strike="noStrike" spc="-1">
                <a:solidFill>
                  <a:srgbClr val="FFFFFF"/>
                </a:solidFill>
                <a:latin typeface="Century Gothic"/>
              </a:rPr>
              <a:t> пункта 26(1) указанного приказа </a:t>
            </a:r>
            <a:r>
              <a:rPr lang="ru-RU" sz="1600" b="1" strike="noStrike" spc="-1">
                <a:solidFill>
                  <a:srgbClr val="FFFFFF"/>
                </a:solidFill>
                <a:latin typeface="Century Gothic"/>
              </a:rPr>
              <a:t>в отношении представляемых документов </a:t>
            </a:r>
            <a:r>
              <a:rPr lang="ru-RU" sz="1600" b="0" strike="noStrike" spc="-1">
                <a:solidFill>
                  <a:srgbClr val="FFFFFF"/>
                </a:solidFill>
                <a:latin typeface="Century Gothic"/>
              </a:rPr>
              <a:t>(требования к прохождению тестирования сохраняются) относятся родители и законные представители имеющего иностранное гражданство ребенка, которые являются </a:t>
            </a:r>
            <a:r>
              <a:rPr lang="ru-RU" sz="1600" b="1" strike="noStrike" spc="-1">
                <a:solidFill>
                  <a:srgbClr val="FFFFFF"/>
                </a:solidFill>
                <a:latin typeface="Century Gothic"/>
              </a:rPr>
              <a:t>аккредитованными при МИД России сотрудниками</a:t>
            </a:r>
            <a:r>
              <a:rPr lang="ru-RU" sz="1600" b="0" strike="noStrike" spc="-1">
                <a:solidFill>
                  <a:srgbClr val="FFFFFF"/>
                </a:solidFill>
                <a:latin typeface="Century Gothic"/>
              </a:rPr>
              <a:t> (или их супругами) иностранных посольств, консульств, международных организаций и их представительств.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12076553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0042070" y="11905"/>
            <a:ext cx="2153662" cy="6765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 bwMode="auto">
          <a:xfrm>
            <a:off x="131572" y="0"/>
            <a:ext cx="10022331" cy="628377"/>
          </a:xfrm>
          <a:prstGeom prst="rect">
            <a:avLst/>
          </a:prstGeom>
        </p:spPr>
        <p:txBody>
          <a:bodyPr vert="horz" wrap="square" lIns="36000" tIns="12700" rIns="36000" bIns="3600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lang="ru-RU" spc="-10">
                <a:solidFill>
                  <a:prstClr val="white"/>
                </a:solidFill>
                <a:latin typeface="Century Gothic"/>
              </a:rPr>
              <a:t>ПРИКАЗ № 170 от 04 марта 2025г.  </a:t>
            </a:r>
            <a:br>
              <a:rPr lang="ru-RU" spc="-10">
                <a:solidFill>
                  <a:prstClr val="white"/>
                </a:solidFill>
                <a:latin typeface="Century Gothic"/>
              </a:rPr>
            </a:br>
            <a:r>
              <a:rPr lang="ru-RU" spc="-10">
                <a:solidFill>
                  <a:prstClr val="white"/>
                </a:solidFill>
                <a:latin typeface="Century Gothic"/>
              </a:rPr>
              <a:t>ПОРЯДОК ПРОВЕДЕНИЯ ТЕСТИРОВАНИЯ </a:t>
            </a:r>
            <a:endParaRPr/>
          </a:p>
        </p:txBody>
      </p:sp>
      <p:sp>
        <p:nvSpPr>
          <p:cNvPr id="16" name="object 4"/>
          <p:cNvSpPr txBox="1"/>
          <p:nvPr/>
        </p:nvSpPr>
        <p:spPr bwMode="auto">
          <a:xfrm>
            <a:off x="232410" y="1705274"/>
            <a:ext cx="11596369" cy="324448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36000" tIns="16510" rIns="36000" bIns="36000" rtlCol="0">
            <a:spAutoFit/>
          </a:bodyPr>
          <a:lstStyle/>
          <a:p>
            <a:pPr marL="350520" marR="895350" algn="ctr">
              <a:spcBef>
                <a:spcPts val="130"/>
              </a:spcBef>
              <a:defRPr/>
            </a:pPr>
            <a:r>
              <a:rPr lang="ru-RU" sz="2000" b="1">
                <a:solidFill>
                  <a:srgbClr val="FFFFFF"/>
                </a:solidFill>
                <a:latin typeface="Century Gothic"/>
                <a:ea typeface="+mn-ea"/>
                <a:cs typeface="Calibri"/>
              </a:rPr>
              <a:t>2 ТЕСТИРОВАНИЕ</a:t>
            </a:r>
            <a:endParaRPr lang="ru-RU" sz="2000" b="1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26" name="Прямоугольник: скругленные углы 41"/>
          <p:cNvSpPr/>
          <p:nvPr/>
        </p:nvSpPr>
        <p:spPr bwMode="auto">
          <a:xfrm>
            <a:off x="167004" y="2133599"/>
            <a:ext cx="6005196" cy="4096824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969010" indent="-342900" algn="l">
              <a:spcBef>
                <a:spcPts val="1095"/>
              </a:spcBef>
              <a:buFontTx/>
              <a:buAutoNum type="arabicPeriod"/>
              <a:tabLst>
                <a:tab pos="459740" algn="l"/>
              </a:tabLst>
              <a:defRPr/>
            </a:pPr>
            <a:r>
              <a:rPr lang="ru-RU" sz="1100">
                <a:solidFill>
                  <a:schemeClr val="tx1"/>
                </a:solidFill>
                <a:latin typeface="Century Gothic"/>
                <a:ea typeface="Times New Roman"/>
              </a:rPr>
              <a:t>Тестирование проводится на основании направления, выданного образовательной организацией;</a:t>
            </a:r>
            <a:endParaRPr/>
          </a:p>
          <a:p>
            <a:pPr marL="342900" marR="969010" indent="-342900" algn="l">
              <a:spcBef>
                <a:spcPts val="1095"/>
              </a:spcBef>
              <a:buFontTx/>
              <a:buAutoNum type="arabicPeriod"/>
              <a:tabLst>
                <a:tab pos="459740" algn="l"/>
              </a:tabLst>
              <a:defRPr/>
            </a:pPr>
            <a:r>
              <a:rPr lang="ru-RU" sz="1100">
                <a:solidFill>
                  <a:schemeClr val="tx1"/>
                </a:solidFill>
                <a:latin typeface="Century Gothic"/>
                <a:ea typeface="Times New Roman"/>
              </a:rPr>
              <a:t>Родители не позднее чем через 7 рабочих дней после дня получения направления лично обращаются в тестирующую организацию для записи на тестирование;</a:t>
            </a:r>
            <a:endParaRPr/>
          </a:p>
          <a:p>
            <a:pPr marL="342900" marR="969010" indent="-342900" algn="l">
              <a:spcBef>
                <a:spcPts val="1095"/>
              </a:spcBef>
              <a:buFontTx/>
              <a:buAutoNum type="arabicPeriod"/>
              <a:tabLst>
                <a:tab pos="459740" algn="l"/>
              </a:tabLst>
              <a:defRPr/>
            </a:pPr>
            <a:r>
              <a:rPr lang="ru-RU" sz="1100">
                <a:solidFill>
                  <a:schemeClr val="tx1"/>
                </a:solidFill>
                <a:latin typeface="Century Gothic"/>
                <a:ea typeface="Times New Roman"/>
              </a:rPr>
              <a:t>Исполнительный орган в сфере образования утверждает расписание проведения тестирования;</a:t>
            </a:r>
            <a:endParaRPr/>
          </a:p>
          <a:p>
            <a:pPr marL="342900" marR="969010" indent="-342900" algn="l">
              <a:spcBef>
                <a:spcPts val="1095"/>
              </a:spcBef>
              <a:buFontTx/>
              <a:buAutoNum type="arabicPeriod"/>
              <a:tabLst>
                <a:tab pos="459740" algn="l"/>
              </a:tabLst>
              <a:defRPr/>
            </a:pPr>
            <a:r>
              <a:rPr lang="ru-RU" sz="1100">
                <a:solidFill>
                  <a:schemeClr val="tx1"/>
                </a:solidFill>
                <a:latin typeface="Century Gothic"/>
                <a:ea typeface="Times New Roman"/>
              </a:rPr>
              <a:t>Информация о датах проведения тестирования, демоверсии диагностических материалов, критерии оценивания размещаются на официальных сайтах тестирующих организаций;</a:t>
            </a:r>
            <a:endParaRPr/>
          </a:p>
          <a:p>
            <a:pPr marL="342900" marR="969010" indent="-342900" algn="l">
              <a:spcBef>
                <a:spcPts val="1095"/>
              </a:spcBef>
              <a:buFontTx/>
              <a:buAutoNum type="arabicPeriod"/>
              <a:tabLst>
                <a:tab pos="459740" algn="l"/>
              </a:tabLst>
              <a:defRPr/>
            </a:pPr>
            <a:r>
              <a:rPr lang="ru-RU" sz="1100">
                <a:solidFill>
                  <a:schemeClr val="tx1"/>
                </a:solidFill>
                <a:latin typeface="Century Gothic"/>
                <a:ea typeface="Times New Roman"/>
              </a:rPr>
              <a:t>В тестирующих организациях организуется пункт прохождения тестирования (далее - ППТ). В ППТ может быть использовано оборудование, применяемое в пунктах проведения экзаменов при проведении ГИА.</a:t>
            </a:r>
            <a:endParaRPr/>
          </a:p>
          <a:p>
            <a:pPr marL="342900" marR="969010" indent="-342900" algn="l">
              <a:spcBef>
                <a:spcPts val="1095"/>
              </a:spcBef>
              <a:buFontTx/>
              <a:buAutoNum type="arabicPeriod"/>
              <a:tabLst>
                <a:tab pos="459740" algn="l"/>
              </a:tabLst>
              <a:defRPr/>
            </a:pPr>
            <a:r>
              <a:rPr lang="ru-RU" sz="1100">
                <a:solidFill>
                  <a:schemeClr val="tx1"/>
                </a:solidFill>
                <a:latin typeface="Century Gothic"/>
                <a:ea typeface="Times New Roman"/>
              </a:rPr>
              <a:t>Тестирование проводится по годам обучения. Уровни знания русского языка:  достаточный и недостаточный</a:t>
            </a:r>
            <a:r>
              <a:rPr lang="ru-RU" sz="1100">
                <a:solidFill>
                  <a:schemeClr val="tx1"/>
                </a:solidFill>
                <a:latin typeface="Century Gothic"/>
                <a:ea typeface="Times New Roman"/>
              </a:rPr>
              <a:t>;</a:t>
            </a:r>
            <a:endParaRPr lang="ru-RU" sz="1100">
              <a:solidFill>
                <a:schemeClr val="tx1"/>
              </a:solidFill>
              <a:latin typeface="Century Gothic"/>
              <a:ea typeface="Times New Roman"/>
            </a:endParaRPr>
          </a:p>
        </p:txBody>
      </p:sp>
      <p:sp>
        <p:nvSpPr>
          <p:cNvPr id="8" name="Прямоугольник: скругленные углы 41"/>
          <p:cNvSpPr/>
          <p:nvPr/>
        </p:nvSpPr>
        <p:spPr bwMode="auto">
          <a:xfrm>
            <a:off x="6219825" y="2133599"/>
            <a:ext cx="5806440" cy="3505199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  <a:defRPr/>
            </a:pPr>
            <a:endParaRPr lang="ru-RU" sz="140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  <a:defRPr/>
            </a:pPr>
            <a:endParaRPr lang="ru-RU" sz="140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  <a:defRPr/>
            </a:pPr>
            <a:r>
              <a:rPr lang="ru-RU" sz="1100">
                <a:solidFill>
                  <a:schemeClr val="tx1"/>
                </a:solidFill>
                <a:latin typeface="Century Gothic"/>
                <a:ea typeface="Times New Roman"/>
              </a:rPr>
              <a:t>7. Тестирование проводится в устной и письменной форме (за исключением тестирования поступающих в 1 класс). Продолжительность проведения  тестирования составляет не более 80 </a:t>
            </a:r>
            <a:r>
              <a:rPr lang="ru-RU" sz="1100">
                <a:solidFill>
                  <a:schemeClr val="tx1"/>
                </a:solidFill>
                <a:latin typeface="Century Gothic"/>
                <a:ea typeface="Times New Roman"/>
              </a:rPr>
              <a:t>минут</a:t>
            </a:r>
            <a:endParaRPr/>
          </a:p>
          <a:p>
            <a:pPr algn="just">
              <a:spcAft>
                <a:spcPts val="0"/>
              </a:spcAft>
              <a:defRPr/>
            </a:pPr>
            <a:endParaRPr lang="ru-RU" sz="1100">
              <a:solidFill>
                <a:schemeClr val="tx1"/>
              </a:solidFill>
              <a:latin typeface="Century Gothic"/>
              <a:ea typeface="Times New Roman"/>
            </a:endParaRPr>
          </a:p>
          <a:p>
            <a:pPr algn="just">
              <a:spcAft>
                <a:spcPts val="0"/>
              </a:spcAft>
              <a:defRPr/>
            </a:pPr>
            <a:r>
              <a:rPr lang="ru-RU" sz="1100">
                <a:solidFill>
                  <a:schemeClr val="tx1"/>
                </a:solidFill>
                <a:latin typeface="Century Gothic"/>
                <a:ea typeface="Times New Roman"/>
              </a:rPr>
              <a:t>8. Во время проведения тестирования обязательна видео и аудио запись</a:t>
            </a:r>
            <a:r>
              <a:rPr lang="ru-RU" sz="1100">
                <a:solidFill>
                  <a:schemeClr val="tx1"/>
                </a:solidFill>
                <a:latin typeface="Century Gothic"/>
                <a:ea typeface="Times New Roman"/>
              </a:rPr>
              <a:t>;</a:t>
            </a:r>
            <a:endParaRPr/>
          </a:p>
          <a:p>
            <a:pPr algn="just">
              <a:spcAft>
                <a:spcPts val="0"/>
              </a:spcAft>
              <a:defRPr/>
            </a:pPr>
            <a:endParaRPr lang="ru-RU" sz="1100">
              <a:solidFill>
                <a:schemeClr val="tx1"/>
              </a:solidFill>
              <a:latin typeface="Century Gothic"/>
              <a:ea typeface="Times New Roman"/>
            </a:endParaRPr>
          </a:p>
          <a:p>
            <a:pPr algn="just">
              <a:spcAft>
                <a:spcPts val="0"/>
              </a:spcAft>
              <a:defRPr/>
            </a:pPr>
            <a:r>
              <a:rPr lang="ru-RU" sz="1100">
                <a:solidFill>
                  <a:schemeClr val="tx1"/>
                </a:solidFill>
                <a:latin typeface="Century Gothic"/>
                <a:ea typeface="Times New Roman"/>
              </a:rPr>
              <a:t>9.Для проведения тестирования создается комиссия. Для разрешения спорных вопросов создается апелляционная комиссия</a:t>
            </a:r>
            <a:r>
              <a:rPr lang="ru-RU" sz="1100">
                <a:solidFill>
                  <a:schemeClr val="tx1"/>
                </a:solidFill>
                <a:latin typeface="Century Gothic"/>
                <a:ea typeface="Times New Roman"/>
              </a:rPr>
              <a:t>.</a:t>
            </a:r>
            <a:endParaRPr/>
          </a:p>
          <a:p>
            <a:pPr algn="just">
              <a:spcAft>
                <a:spcPts val="0"/>
              </a:spcAft>
              <a:defRPr/>
            </a:pPr>
            <a:endParaRPr lang="ru-RU" sz="1100">
              <a:solidFill>
                <a:schemeClr val="tx1"/>
              </a:solidFill>
              <a:latin typeface="Century Gothic"/>
              <a:ea typeface="Times New Roman"/>
            </a:endParaRPr>
          </a:p>
          <a:p>
            <a:pPr algn="just">
              <a:spcAft>
                <a:spcPts val="0"/>
              </a:spcAft>
              <a:defRPr/>
            </a:pPr>
            <a:r>
              <a:rPr lang="ru-RU" sz="1100">
                <a:solidFill>
                  <a:schemeClr val="tx1"/>
                </a:solidFill>
                <a:latin typeface="Century Gothic"/>
                <a:ea typeface="Times New Roman"/>
              </a:rPr>
              <a:t>10. Перед проведением тестирования проводиться инструктаж ребенка</a:t>
            </a:r>
            <a:r>
              <a:rPr lang="ru-RU" sz="1100">
                <a:solidFill>
                  <a:schemeClr val="tx1"/>
                </a:solidFill>
                <a:latin typeface="Century Gothic"/>
                <a:ea typeface="Times New Roman"/>
              </a:rPr>
              <a:t>.</a:t>
            </a:r>
            <a:endParaRPr/>
          </a:p>
          <a:p>
            <a:pPr algn="just">
              <a:spcAft>
                <a:spcPts val="0"/>
              </a:spcAft>
              <a:defRPr/>
            </a:pPr>
            <a:endParaRPr lang="ru-RU" sz="1100">
              <a:solidFill>
                <a:schemeClr val="tx1"/>
              </a:solidFill>
              <a:latin typeface="Century Gothic"/>
              <a:ea typeface="Times New Roman"/>
            </a:endParaRPr>
          </a:p>
          <a:p>
            <a:pPr algn="just">
              <a:spcAft>
                <a:spcPts val="0"/>
              </a:spcAft>
              <a:defRPr/>
            </a:pPr>
            <a:r>
              <a:rPr lang="ru-RU" sz="1100">
                <a:solidFill>
                  <a:schemeClr val="tx1"/>
                </a:solidFill>
                <a:latin typeface="Century Gothic"/>
                <a:ea typeface="Times New Roman"/>
              </a:rPr>
              <a:t>11. При проведении тестирования ребенку запрещается пользоваться любыми подсказками, средствами связи, фото-, аудио- и видеоаппаратурой, электронно вычислительной техникой, справочными материалами, шпаргалками.</a:t>
            </a:r>
            <a:endParaRPr/>
          </a:p>
          <a:p>
            <a:pPr algn="just">
              <a:spcAft>
                <a:spcPts val="0"/>
              </a:spcAft>
              <a:defRPr/>
            </a:pPr>
            <a:endParaRPr lang="ru-RU" sz="1100">
              <a:solidFill>
                <a:schemeClr val="tx1"/>
              </a:solidFill>
              <a:latin typeface="Century Gothic"/>
              <a:ea typeface="Times New Roman"/>
            </a:endParaRPr>
          </a:p>
          <a:p>
            <a:pPr algn="just">
              <a:spcAft>
                <a:spcPts val="0"/>
              </a:spcAft>
              <a:defRPr/>
            </a:pPr>
            <a:r>
              <a:rPr lang="ru-RU" sz="1100">
                <a:solidFill>
                  <a:schemeClr val="tx1"/>
                </a:solidFill>
                <a:latin typeface="Century Gothic"/>
                <a:ea typeface="Times New Roman"/>
              </a:rPr>
              <a:t>В </a:t>
            </a:r>
            <a:r>
              <a:rPr lang="ru-RU" sz="1100">
                <a:solidFill>
                  <a:schemeClr val="tx1"/>
                </a:solidFill>
                <a:latin typeface="Century Gothic"/>
                <a:ea typeface="Times New Roman"/>
              </a:rPr>
              <a:t>случае нарушения запрета ТЕСТИРОВАНИЕ СЧИТАЕТСЯ НЕПРОЙДЕННЫМ.</a:t>
            </a:r>
            <a:endParaRPr/>
          </a:p>
          <a:p>
            <a:pPr marL="342900" indent="-342900" algn="just">
              <a:spcAft>
                <a:spcPts val="0"/>
              </a:spcAft>
              <a:buAutoNum type="arabicPeriod"/>
              <a:defRPr/>
            </a:pPr>
            <a:endParaRPr lang="ru-RU" sz="140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342900" indent="-342900" algn="just">
              <a:spcAft>
                <a:spcPts val="0"/>
              </a:spcAft>
              <a:buAutoNum type="arabicPeriod"/>
              <a:defRPr/>
            </a:pPr>
            <a:endParaRPr lang="ru-RU" sz="140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10" name="object 4"/>
          <p:cNvSpPr txBox="1"/>
          <p:nvPr/>
        </p:nvSpPr>
        <p:spPr bwMode="auto">
          <a:xfrm>
            <a:off x="176529" y="776645"/>
            <a:ext cx="3692206" cy="632224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36000" tIns="16510" rIns="36000" bIns="36000" rtlCol="0">
            <a:spAutoFit/>
          </a:bodyPr>
          <a:lstStyle/>
          <a:p>
            <a:pPr marL="350520" marR="895350" algn="ctr">
              <a:spcBef>
                <a:spcPts val="130"/>
              </a:spcBef>
              <a:defRPr/>
            </a:pPr>
            <a:r>
              <a:rPr lang="ru-RU" sz="2000" b="1">
                <a:solidFill>
                  <a:srgbClr val="FFFFFF"/>
                </a:solidFill>
                <a:latin typeface="Calibri"/>
                <a:cs typeface="Calibri"/>
              </a:rPr>
              <a:t>ТЕСТИРУЮЩАЯ ОРГАНИЗАЦИЯ </a:t>
            </a:r>
            <a:endParaRPr/>
          </a:p>
        </p:txBody>
      </p:sp>
      <p:sp>
        <p:nvSpPr>
          <p:cNvPr id="11" name="Прямоугольник: скругленные углы 41"/>
          <p:cNvSpPr/>
          <p:nvPr/>
        </p:nvSpPr>
        <p:spPr bwMode="auto">
          <a:xfrm>
            <a:off x="3868736" y="804505"/>
            <a:ext cx="8000683" cy="604364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810" marR="969010" lvl="0" indent="201930" algn="l" defTabSz="914400">
              <a:lnSpc>
                <a:spcPct val="100000"/>
              </a:lnSpc>
              <a:spcBef>
                <a:spcPts val="1095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59740" algn="l"/>
              </a:tabLst>
              <a:defRPr/>
            </a:pPr>
            <a:r>
              <a:rPr lang="ru-RU" sz="800" spc="-10">
                <a:solidFill>
                  <a:schemeClr val="tx1"/>
                </a:solidFill>
                <a:cs typeface="Calibri"/>
              </a:rPr>
              <a:t>Тестирование проводится в государственных и муниципальных общеобразовательных организациях (далее – тестирующая организация);</a:t>
            </a:r>
            <a:endParaRPr lang="ru-RU" sz="800">
              <a:solidFill>
                <a:schemeClr val="tx1"/>
              </a:solidFill>
              <a:cs typeface="Calibri"/>
            </a:endParaRPr>
          </a:p>
          <a:p>
            <a:pPr marL="442595" marR="0" lvl="0" indent="-201930" algn="l" defTabSz="914400">
              <a:lnSpc>
                <a:spcPct val="100000"/>
              </a:lnSpc>
              <a:spcBef>
                <a:spcPts val="919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42595" algn="l"/>
              </a:tabLst>
              <a:defRPr/>
            </a:pPr>
            <a:r>
              <a:rPr lang="ru-RU" sz="800">
                <a:solidFill>
                  <a:schemeClr val="tx1"/>
                </a:solidFill>
                <a:cs typeface="Calibri"/>
              </a:rPr>
              <a:t>Тестирующая организации определяются исполнительными органами в сфере образования;</a:t>
            </a:r>
            <a:endParaRPr/>
          </a:p>
          <a:p>
            <a:pPr marL="432434" marR="0" lvl="0" indent="-201295" algn="l" defTabSz="91440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32434" algn="l"/>
              </a:tabLst>
              <a:defRPr/>
            </a:pPr>
            <a:r>
              <a:rPr lang="ru-RU" sz="800" spc="-10">
                <a:solidFill>
                  <a:schemeClr val="tx1"/>
                </a:solidFill>
                <a:cs typeface="Calibri"/>
              </a:rPr>
              <a:t>Информация о тестирующих организациях и местах проведения тестирования публикуется ИО на ЕПГУ и РПГУ (при наличии технической возможности</a:t>
            </a:r>
            <a:r>
              <a:rPr lang="ru-RU" sz="1050" spc="-10">
                <a:solidFill>
                  <a:schemeClr val="tx1"/>
                </a:solidFill>
                <a:cs typeface="Calibri"/>
              </a:rPr>
              <a:t>);</a:t>
            </a:r>
            <a:endParaRPr lang="ru-RU" sz="1200" spc="-25">
              <a:solidFill>
                <a:srgbClr val="FFFFFF"/>
              </a:solidFill>
              <a:cs typeface="Calibri"/>
            </a:endParaRPr>
          </a:p>
        </p:txBody>
      </p:sp>
      <p:sp>
        <p:nvSpPr>
          <p:cNvPr id="12" name="object 4"/>
          <p:cNvSpPr txBox="1"/>
          <p:nvPr/>
        </p:nvSpPr>
        <p:spPr bwMode="auto">
          <a:xfrm>
            <a:off x="6367781" y="5975693"/>
            <a:ext cx="5704204" cy="755335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36000" tIns="16510" rIns="36000" bIns="36000" rtlCol="0">
            <a:spAutoFit/>
          </a:bodyPr>
          <a:lstStyle/>
          <a:p>
            <a:pPr marL="350520" marR="969010" algn="ctr">
              <a:spcBef>
                <a:spcPts val="1095"/>
              </a:spcBef>
              <a:tabLst>
                <a:tab pos="459740" algn="l"/>
              </a:tabLst>
              <a:defRPr/>
            </a:pPr>
            <a:r>
              <a:rPr lang="ru-RU" sz="1200">
                <a:solidFill>
                  <a:schemeClr val="bg1"/>
                </a:solidFill>
                <a:latin typeface="Century Gothic"/>
                <a:ea typeface="Times New Roman"/>
                <a:cs typeface="+mn-cs"/>
              </a:rPr>
              <a:t>Методическое обеспечение, разработка диагностических материалов, критериев оценивания, определение минимального количества баллов осуществляется </a:t>
            </a:r>
            <a:r>
              <a:rPr lang="ru-RU" sz="1200">
                <a:solidFill>
                  <a:schemeClr val="bg1"/>
                </a:solidFill>
                <a:latin typeface="Century Gothic"/>
                <a:ea typeface="Times New Roman"/>
                <a:cs typeface="+mn-cs"/>
              </a:rPr>
              <a:t>Рособрнадзором</a:t>
            </a:r>
            <a:endParaRPr lang="ru-RU" sz="1200">
              <a:solidFill>
                <a:schemeClr val="bg1"/>
              </a:solidFill>
              <a:latin typeface="Century Gothic"/>
              <a:ea typeface="Times New Roman"/>
              <a:cs typeface="+mn-cs"/>
            </a:endParaRPr>
          </a:p>
        </p:txBody>
      </p:sp>
      <p:sp>
        <p:nvSpPr>
          <p:cNvPr id="13" name="object 4"/>
          <p:cNvSpPr txBox="1"/>
          <p:nvPr/>
        </p:nvSpPr>
        <p:spPr bwMode="auto">
          <a:xfrm>
            <a:off x="203835" y="6260071"/>
            <a:ext cx="6052820" cy="478336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36000" tIns="16510" rIns="36000" bIns="36000" rtlCol="0">
            <a:spAutoFit/>
          </a:bodyPr>
          <a:lstStyle/>
          <a:p>
            <a:pPr marR="969010" algn="ctr">
              <a:spcBef>
                <a:spcPts val="1095"/>
              </a:spcBef>
              <a:tabLst>
                <a:tab pos="459740" algn="l"/>
              </a:tabLst>
              <a:defRPr/>
            </a:pPr>
            <a:r>
              <a:rPr lang="ru-RU" sz="1000">
                <a:solidFill>
                  <a:schemeClr val="bg1"/>
                </a:solidFill>
                <a:latin typeface="Century Gothic"/>
                <a:ea typeface="Times New Roman"/>
                <a:cs typeface="+mn-cs"/>
              </a:rPr>
              <a:t>Информация о тестирующих организациях  направляется исполнительным органом в сфере образования в </a:t>
            </a:r>
            <a:r>
              <a:rPr lang="ru-RU" sz="1000">
                <a:solidFill>
                  <a:schemeClr val="bg1"/>
                </a:solidFill>
                <a:latin typeface="Century Gothic"/>
                <a:ea typeface="Times New Roman"/>
                <a:cs typeface="+mn-cs"/>
              </a:rPr>
              <a:t>Минпросвещения</a:t>
            </a:r>
            <a:r>
              <a:rPr lang="ru-RU" sz="1000">
                <a:solidFill>
                  <a:schemeClr val="bg1"/>
                </a:solidFill>
                <a:latin typeface="Century Gothic"/>
                <a:ea typeface="Times New Roman"/>
                <a:cs typeface="+mn-cs"/>
              </a:rPr>
              <a:t> России для размещения на сайте в сети «Интернет</a:t>
            </a:r>
            <a:r>
              <a:rPr lang="ru-RU" sz="1000">
                <a:solidFill>
                  <a:schemeClr val="bg1"/>
                </a:solidFill>
                <a:latin typeface="Century Gothic"/>
                <a:ea typeface="Times New Roman"/>
                <a:cs typeface="+mn-cs"/>
              </a:rPr>
              <a:t>»</a:t>
            </a:r>
            <a:endParaRPr lang="ru-RU" sz="1000">
              <a:solidFill>
                <a:schemeClr val="bg1"/>
              </a:solidFill>
              <a:latin typeface="Century Gothic"/>
              <a:ea typeface="Times New Roman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177802" y="729558"/>
            <a:ext cx="4152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ru-RU" sz="3600" b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1</a:t>
            </a:r>
            <a:endParaRPr lang="ru-RU" sz="3600">
              <a:solidFill>
                <a:schemeClr val="bg1"/>
              </a:solidFill>
              <a:latin typeface="Arial"/>
              <a:ea typeface="Calibri"/>
              <a:cs typeface="Arial"/>
            </a:endParaRPr>
          </a:p>
        </p:txBody>
      </p:sp>
      <p:pic>
        <p:nvPicPr>
          <p:cNvPr id="322160590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0042070" y="11905"/>
            <a:ext cx="2153662" cy="6765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 bwMode="auto">
          <a:xfrm>
            <a:off x="340869" y="38373"/>
            <a:ext cx="10022331" cy="628377"/>
          </a:xfrm>
          <a:prstGeom prst="rect">
            <a:avLst/>
          </a:prstGeom>
        </p:spPr>
        <p:txBody>
          <a:bodyPr vert="horz" wrap="square" lIns="36000" tIns="12700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lang="ru-RU" spc="-10">
                <a:solidFill>
                  <a:prstClr val="white"/>
                </a:solidFill>
                <a:latin typeface="Century Gothic"/>
              </a:rPr>
              <a:t>ПРИКАЗ № 170 ОТ 04 МАРТА 2025 Г.  </a:t>
            </a:r>
            <a:br>
              <a:rPr lang="ru-RU" spc="-10">
                <a:solidFill>
                  <a:prstClr val="white"/>
                </a:solidFill>
                <a:latin typeface="Century Gothic"/>
              </a:rPr>
            </a:br>
            <a:r>
              <a:rPr lang="ru-RU" spc="-10">
                <a:solidFill>
                  <a:prstClr val="white"/>
                </a:solidFill>
                <a:latin typeface="Century Gothic"/>
              </a:rPr>
              <a:t>ПОРЯДОК ПРОВЕДЕНИЯ ТЕСТИРОВАНИЯ </a:t>
            </a:r>
            <a:endParaRPr lang="ru-RU" sz="1400" spc="-10">
              <a:latin typeface="Century Gothic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304800" y="762000"/>
            <a:ext cx="4800600" cy="495984"/>
          </a:xfrm>
          <a:prstGeom prst="roundRect">
            <a:avLst>
              <a:gd name="adj" fmla="val 16705"/>
            </a:avLst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304800" y="840715"/>
            <a:ext cx="5638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95350" algn="l">
              <a:spcBef>
                <a:spcPts val="130"/>
              </a:spcBef>
              <a:defRPr/>
            </a:pPr>
            <a:r>
              <a:rPr lang="ru-RU" sz="1600" b="1">
                <a:solidFill>
                  <a:schemeClr val="bg1"/>
                </a:solidFill>
                <a:latin typeface="Century Gothic"/>
                <a:ea typeface="Calibri"/>
                <a:cs typeface="Arial"/>
              </a:rPr>
              <a:t>3 </a:t>
            </a:r>
            <a:r>
              <a:rPr lang="ru-RU" sz="1600" b="1">
                <a:solidFill>
                  <a:srgbClr val="FFFFFF"/>
                </a:solidFill>
                <a:latin typeface="Century Gothic"/>
                <a:cs typeface="Calibri"/>
              </a:rPr>
              <a:t>РЕЗУЛЬТАТЫ ТЕСТИРОВАНИЯ</a:t>
            </a:r>
            <a:endParaRPr/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304801" y="1296084"/>
            <a:ext cx="4800600" cy="2590116"/>
          </a:xfrm>
          <a:prstGeom prst="roundRect">
            <a:avLst>
              <a:gd name="adj" fmla="val 420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: скругленные углы 41"/>
          <p:cNvSpPr/>
          <p:nvPr/>
        </p:nvSpPr>
        <p:spPr bwMode="auto">
          <a:xfrm>
            <a:off x="304801" y="1295400"/>
            <a:ext cx="5486399" cy="2448874"/>
          </a:xfrm>
          <a:prstGeom prst="roundRect">
            <a:avLst>
              <a:gd name="adj" fmla="val 644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969010" lvl="0" algn="l" defTabSz="914400">
              <a:lnSpc>
                <a:spcPct val="100000"/>
              </a:lnSpc>
              <a:spcBef>
                <a:spcPts val="1095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59740" algn="l"/>
              </a:tabLst>
              <a:defRPr/>
            </a:pPr>
            <a:r>
              <a:rPr lang="ru-RU" sz="1200">
                <a:solidFill>
                  <a:schemeClr val="tx1"/>
                </a:solidFill>
                <a:latin typeface="Century Gothic"/>
                <a:ea typeface="Times New Roman"/>
              </a:rPr>
              <a:t> Тестирующая организация в течение 3 рабочих дней со дня прохождения тестирования передает сведения о тестировании в ту школу, в которую было подано заявление о приеме на обучение. Школа информирует родителей о результатах тестирования.</a:t>
            </a:r>
            <a:endParaRPr/>
          </a:p>
          <a:p>
            <a:pPr marR="969010" lvl="0" algn="l" defTabSz="914400">
              <a:lnSpc>
                <a:spcPct val="100000"/>
              </a:lnSpc>
              <a:spcBef>
                <a:spcPts val="1095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59740" algn="l"/>
              </a:tabLst>
              <a:defRPr/>
            </a:pPr>
            <a:r>
              <a:rPr lang="ru-RU" sz="1200">
                <a:solidFill>
                  <a:schemeClr val="tx1"/>
                </a:solidFill>
                <a:latin typeface="Century Gothic"/>
                <a:ea typeface="Times New Roman"/>
              </a:rPr>
              <a:t> Исполнительные </a:t>
            </a:r>
            <a:r>
              <a:rPr lang="ru-RU" sz="1200">
                <a:solidFill>
                  <a:schemeClr val="tx1"/>
                </a:solidFill>
                <a:latin typeface="Century Gothic"/>
                <a:ea typeface="Times New Roman"/>
              </a:rPr>
              <a:t>органы в сфере образования предоставляют МВД доступ к сведениям о тестировании и зачислении в школу в государственных информационных системах субъектах РФ и (или) посредством системы </a:t>
            </a:r>
            <a:r>
              <a:rPr lang="ru-RU" sz="1200">
                <a:solidFill>
                  <a:schemeClr val="tx1"/>
                </a:solidFill>
                <a:latin typeface="Century Gothic"/>
                <a:ea typeface="Times New Roman"/>
              </a:rPr>
              <a:t>междведомственного</a:t>
            </a:r>
            <a:r>
              <a:rPr lang="ru-RU" sz="1200">
                <a:solidFill>
                  <a:schemeClr val="tx1"/>
                </a:solidFill>
                <a:latin typeface="Century Gothic"/>
                <a:ea typeface="Times New Roman"/>
              </a:rPr>
              <a:t> электронного взаимодействия.</a:t>
            </a:r>
            <a:endParaRPr/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314325" y="3962400"/>
            <a:ext cx="4791075" cy="2590116"/>
          </a:xfrm>
          <a:prstGeom prst="roundRect">
            <a:avLst>
              <a:gd name="adj" fmla="val 420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: скругленные углы 41"/>
          <p:cNvSpPr/>
          <p:nvPr/>
        </p:nvSpPr>
        <p:spPr bwMode="auto">
          <a:xfrm>
            <a:off x="2204784" y="4490695"/>
            <a:ext cx="2900617" cy="1533525"/>
          </a:xfrm>
          <a:prstGeom prst="roundRect">
            <a:avLst>
              <a:gd name="adj" fmla="val 644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spcAft>
                <a:spcPts val="0"/>
              </a:spcAft>
              <a:defRPr/>
            </a:pPr>
            <a:r>
              <a:rPr lang="ru-RU" sz="1400">
                <a:solidFill>
                  <a:srgbClr val="003366"/>
                </a:solidFill>
                <a:latin typeface="Century Gothic"/>
                <a:ea typeface="Times New Roman"/>
              </a:rPr>
              <a:t>Руководитель  общеобразовательной организации издает распорядительный акт о приеме на обучение ребенка в течение 5 рабочих дней после официального поступления информации об </a:t>
            </a:r>
            <a:r>
              <a:rPr lang="ru-RU" sz="1400" b="1">
                <a:solidFill>
                  <a:srgbClr val="003366"/>
                </a:solidFill>
                <a:latin typeface="Century Gothic"/>
                <a:ea typeface="Times New Roman"/>
              </a:rPr>
              <a:t>успешном прохождении тестирования</a:t>
            </a:r>
            <a:endParaRPr lang="ru-RU" sz="1400" b="1">
              <a:solidFill>
                <a:srgbClr val="003366"/>
              </a:solidFill>
              <a:latin typeface="Century Gothic"/>
              <a:ea typeface="Times New Roman"/>
            </a:endParaRPr>
          </a:p>
        </p:txBody>
      </p:sp>
      <p:sp>
        <p:nvSpPr>
          <p:cNvPr id="3" name="Фигура, имеющая форму буквы L 2"/>
          <p:cNvSpPr/>
          <p:nvPr/>
        </p:nvSpPr>
        <p:spPr bwMode="auto">
          <a:xfrm rot="2496345" flipH="1">
            <a:off x="769497" y="4341627"/>
            <a:ext cx="1116765" cy="1364935"/>
          </a:xfrm>
          <a:prstGeom prst="corner">
            <a:avLst>
              <a:gd name="adj1" fmla="val 39773"/>
              <a:gd name="adj2" fmla="val 44318"/>
            </a:avLst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5714998" y="762000"/>
            <a:ext cx="6019801" cy="495984"/>
          </a:xfrm>
          <a:prstGeom prst="roundRect">
            <a:avLst>
              <a:gd name="adj" fmla="val 16705"/>
            </a:avLst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5800725" y="836220"/>
            <a:ext cx="50196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95350" algn="l">
              <a:spcBef>
                <a:spcPts val="130"/>
              </a:spcBef>
              <a:defRPr/>
            </a:pPr>
            <a:r>
              <a:rPr lang="ru-RU" sz="1600" b="1">
                <a:solidFill>
                  <a:schemeClr val="bg1"/>
                </a:solidFill>
                <a:latin typeface="Century Gothic"/>
                <a:ea typeface="Calibri"/>
                <a:cs typeface="Arial"/>
              </a:rPr>
              <a:t>4 </a:t>
            </a:r>
            <a:r>
              <a:rPr lang="ru-RU" sz="1600" b="1">
                <a:solidFill>
                  <a:srgbClr val="FFFFFF"/>
                </a:solidFill>
                <a:latin typeface="Century Gothic"/>
                <a:cs typeface="Calibri"/>
              </a:rPr>
              <a:t>ТЕСТИРОВАНИЕ НЕ ПРОЙДЕНО </a:t>
            </a:r>
            <a:endParaRPr/>
          </a:p>
        </p:txBody>
      </p:sp>
      <p:sp>
        <p:nvSpPr>
          <p:cNvPr id="22" name="Прямоугольник: скругленные углы 41"/>
          <p:cNvSpPr/>
          <p:nvPr/>
        </p:nvSpPr>
        <p:spPr bwMode="auto">
          <a:xfrm>
            <a:off x="5714998" y="1401653"/>
            <a:ext cx="6096001" cy="1722546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spcAft>
                <a:spcPts val="0"/>
              </a:spcAft>
              <a:buFont typeface="Wingdings"/>
              <a:buChar char="q"/>
              <a:defRPr/>
            </a:pPr>
            <a:r>
              <a:rPr lang="ru-RU" sz="1200">
                <a:solidFill>
                  <a:schemeClr val="tx1"/>
                </a:solidFill>
                <a:latin typeface="Century Gothic"/>
                <a:ea typeface="Times New Roman"/>
              </a:rPr>
              <a:t>Если ребенок не прошел тестирование, предлагается пройти дополнительное обучение русскому языку.</a:t>
            </a:r>
            <a:endParaRPr/>
          </a:p>
          <a:p>
            <a:pPr algn="just">
              <a:spcAft>
                <a:spcPts val="0"/>
              </a:spcAft>
              <a:defRPr/>
            </a:pPr>
            <a:endParaRPr lang="ru-RU" sz="1200">
              <a:solidFill>
                <a:schemeClr val="tx1"/>
              </a:solidFill>
              <a:latin typeface="Century Gothic"/>
              <a:ea typeface="Times New Roman"/>
            </a:endParaRPr>
          </a:p>
          <a:p>
            <a:pPr marL="171450" indent="-171450" algn="just">
              <a:spcAft>
                <a:spcPts val="0"/>
              </a:spcAft>
              <a:buFont typeface="Wingdings"/>
              <a:buChar char="q"/>
              <a:defRPr/>
            </a:pPr>
            <a:r>
              <a:rPr lang="ru-RU" sz="1200">
                <a:solidFill>
                  <a:schemeClr val="tx1"/>
                </a:solidFill>
                <a:latin typeface="Century Gothic"/>
                <a:ea typeface="Times New Roman"/>
              </a:rPr>
              <a:t>Повторно </a:t>
            </a:r>
            <a:r>
              <a:rPr lang="ru-RU" sz="1200">
                <a:solidFill>
                  <a:schemeClr val="tx1"/>
                </a:solidFill>
                <a:latin typeface="Century Gothic"/>
                <a:ea typeface="Times New Roman"/>
              </a:rPr>
              <a:t>пройти тестирование можно не ранее, чем через 3 месяца.</a:t>
            </a:r>
            <a:endParaRPr/>
          </a:p>
          <a:p>
            <a:pPr algn="just">
              <a:spcAft>
                <a:spcPts val="0"/>
              </a:spcAft>
              <a:defRPr/>
            </a:pPr>
            <a:endParaRPr lang="ru-RU" sz="1200">
              <a:solidFill>
                <a:schemeClr val="tx1"/>
              </a:solidFill>
              <a:latin typeface="Century Gothic"/>
              <a:ea typeface="Times New Roman"/>
            </a:endParaRPr>
          </a:p>
          <a:p>
            <a:pPr marL="171450" indent="-171450" algn="just">
              <a:spcAft>
                <a:spcPts val="0"/>
              </a:spcAft>
              <a:buFont typeface="Wingdings"/>
              <a:buChar char="q"/>
              <a:defRPr/>
            </a:pPr>
            <a:r>
              <a:rPr lang="ru-RU" sz="1200">
                <a:solidFill>
                  <a:schemeClr val="tx1"/>
                </a:solidFill>
                <a:latin typeface="Century Gothic"/>
                <a:ea typeface="Times New Roman"/>
              </a:rPr>
              <a:t>При повторном прохождении тестирования не допускается повторное предоставление ранее использованного варианта</a:t>
            </a:r>
            <a:r>
              <a:rPr lang="ru-RU" sz="1200">
                <a:solidFill>
                  <a:schemeClr val="tx1"/>
                </a:solidFill>
                <a:latin typeface="Century Gothic"/>
                <a:ea typeface="Times New Roman"/>
              </a:rPr>
              <a:t>.</a:t>
            </a:r>
            <a:endParaRPr lang="ru-RU" sz="1200">
              <a:solidFill>
                <a:schemeClr val="tx1"/>
              </a:solidFill>
              <a:latin typeface="Century Gothic"/>
              <a:ea typeface="Times New Roman"/>
            </a:endParaRPr>
          </a:p>
          <a:p>
            <a:pPr marL="342900" indent="-342900" algn="just">
              <a:spcAft>
                <a:spcPts val="0"/>
              </a:spcAft>
              <a:buAutoNum type="arabicPeriod"/>
              <a:defRPr/>
            </a:pPr>
            <a:endParaRPr lang="ru-RU" sz="1200">
              <a:solidFill>
                <a:schemeClr val="tx1"/>
              </a:solidFill>
              <a:latin typeface="Century Gothic"/>
              <a:ea typeface="Times New Roman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 bwMode="auto">
          <a:xfrm>
            <a:off x="5800725" y="3466416"/>
            <a:ext cx="6019801" cy="495984"/>
          </a:xfrm>
          <a:prstGeom prst="roundRect">
            <a:avLst>
              <a:gd name="adj" fmla="val 16705"/>
            </a:avLst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895350" algn="l">
              <a:spcBef>
                <a:spcPts val="130"/>
              </a:spcBef>
              <a:defRPr/>
            </a:pPr>
            <a:r>
              <a:rPr lang="ru-RU" b="1">
                <a:solidFill>
                  <a:schemeClr val="bg1"/>
                </a:solidFill>
                <a:latin typeface="Century Gothic"/>
                <a:ea typeface="Calibri"/>
                <a:cs typeface="Arial"/>
              </a:rPr>
              <a:t>5</a:t>
            </a:r>
            <a:r>
              <a:rPr lang="ru-RU" b="1">
                <a:solidFill>
                  <a:schemeClr val="bg1"/>
                </a:solidFill>
                <a:latin typeface="Century Gothic"/>
                <a:ea typeface="Calibri"/>
                <a:cs typeface="Arial"/>
              </a:rPr>
              <a:t> </a:t>
            </a:r>
            <a:r>
              <a:rPr lang="ru-RU" b="1">
                <a:solidFill>
                  <a:srgbClr val="FFFFFF"/>
                </a:solidFill>
                <a:latin typeface="Century Gothic"/>
                <a:cs typeface="Calibri"/>
              </a:rPr>
              <a:t>УЧЕТ И ХРАНЕНИЕ МАТЕРИАЛОВ</a:t>
            </a:r>
            <a:endParaRPr/>
          </a:p>
        </p:txBody>
      </p:sp>
      <p:sp>
        <p:nvSpPr>
          <p:cNvPr id="24" name="Прямоугольник: скругленные углы 41"/>
          <p:cNvSpPr/>
          <p:nvPr/>
        </p:nvSpPr>
        <p:spPr bwMode="auto">
          <a:xfrm>
            <a:off x="5781675" y="4266865"/>
            <a:ext cx="6010274" cy="1757355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spcAft>
                <a:spcPts val="0"/>
              </a:spcAft>
              <a:buFont typeface="Wingdings"/>
              <a:buChar char="q"/>
              <a:defRPr/>
            </a:pPr>
            <a:r>
              <a:rPr lang="ru-RU" sz="1200">
                <a:solidFill>
                  <a:schemeClr val="tx1"/>
                </a:solidFill>
                <a:latin typeface="Century Gothic"/>
                <a:ea typeface="Times New Roman"/>
              </a:rPr>
              <a:t>Все материалы тестирования хранятся в тестирующей организации. </a:t>
            </a:r>
            <a:endParaRPr lang="ru-RU" sz="1200">
              <a:solidFill>
                <a:schemeClr val="tx1"/>
              </a:solidFill>
              <a:latin typeface="Century Gothic"/>
              <a:ea typeface="Times New Roman"/>
            </a:endParaRPr>
          </a:p>
          <a:p>
            <a:pPr algn="just">
              <a:spcAft>
                <a:spcPts val="0"/>
              </a:spcAft>
              <a:defRPr/>
            </a:pPr>
            <a:endParaRPr lang="ru-RU" sz="1200">
              <a:solidFill>
                <a:schemeClr val="tx1"/>
              </a:solidFill>
              <a:latin typeface="Century Gothic"/>
              <a:ea typeface="Times New Roman"/>
            </a:endParaRPr>
          </a:p>
          <a:p>
            <a:pPr marL="171450" indent="-171450" algn="just">
              <a:spcAft>
                <a:spcPts val="0"/>
              </a:spcAft>
              <a:buFont typeface="Wingdings"/>
              <a:buChar char="q"/>
              <a:defRPr/>
            </a:pPr>
            <a:r>
              <a:rPr lang="ru-RU" sz="1200">
                <a:solidFill>
                  <a:schemeClr val="tx1"/>
                </a:solidFill>
                <a:latin typeface="Century Gothic"/>
                <a:ea typeface="Times New Roman"/>
              </a:rPr>
              <a:t>Учет </a:t>
            </a:r>
            <a:r>
              <a:rPr lang="ru-RU" sz="1200">
                <a:solidFill>
                  <a:schemeClr val="tx1"/>
                </a:solidFill>
                <a:latin typeface="Century Gothic"/>
                <a:ea typeface="Times New Roman"/>
              </a:rPr>
              <a:t>сведений о результатах тестирования обеспечивается исполнительным органом в сфере образования и (или) образовательными организациями. </a:t>
            </a:r>
            <a:endParaRPr lang="ru-RU" sz="1200">
              <a:solidFill>
                <a:schemeClr val="tx1"/>
              </a:solidFill>
              <a:latin typeface="Century Gothic"/>
              <a:ea typeface="Times New Roman"/>
            </a:endParaRPr>
          </a:p>
          <a:p>
            <a:pPr algn="just">
              <a:spcAft>
                <a:spcPts val="0"/>
              </a:spcAft>
              <a:defRPr/>
            </a:pPr>
            <a:endParaRPr lang="ru-RU" sz="1200">
              <a:solidFill>
                <a:schemeClr val="tx1"/>
              </a:solidFill>
              <a:latin typeface="Century Gothic"/>
              <a:ea typeface="Times New Roman"/>
            </a:endParaRPr>
          </a:p>
          <a:p>
            <a:pPr marL="171450" indent="-171450" algn="just">
              <a:buFont typeface="Wingdings"/>
              <a:buChar char="q"/>
              <a:defRPr/>
            </a:pPr>
            <a:r>
              <a:rPr lang="ru-RU" sz="1200">
                <a:solidFill>
                  <a:schemeClr val="tx1"/>
                </a:solidFill>
                <a:latin typeface="Century Gothic"/>
                <a:ea typeface="Times New Roman"/>
              </a:rPr>
              <a:t>Обеспечивается публикация на ЕПГУ (при наличии технической возможности) или РПГУ</a:t>
            </a:r>
            <a:endParaRPr/>
          </a:p>
        </p:txBody>
      </p:sp>
      <p:pic>
        <p:nvPicPr>
          <p:cNvPr id="1149160293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0042070" y="11905"/>
            <a:ext cx="2153662" cy="6765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 bwMode="auto">
          <a:xfrm>
            <a:off x="6304575" y="889844"/>
            <a:ext cx="5430225" cy="5739556"/>
          </a:xfrm>
          <a:prstGeom prst="roundRect">
            <a:avLst>
              <a:gd name="adj" fmla="val 4205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294300" y="889844"/>
            <a:ext cx="5877900" cy="5739556"/>
          </a:xfrm>
          <a:prstGeom prst="roundRect">
            <a:avLst>
              <a:gd name="adj" fmla="val 4205"/>
            </a:avLst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7" name="TextBox 126"/>
          <p:cNvSpPr txBox="1"/>
          <p:nvPr/>
        </p:nvSpPr>
        <p:spPr bwMode="auto">
          <a:xfrm>
            <a:off x="360000" y="76200"/>
            <a:ext cx="5126400" cy="345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l">
              <a:defRPr/>
            </a:pPr>
            <a:r>
              <a:rPr lang="ru-RU" sz="3200" b="1" spc="-11">
                <a:solidFill>
                  <a:srgbClr val="FFFFFF"/>
                </a:solidFill>
                <a:latin typeface="Century Gothic"/>
                <a:ea typeface="+mn-ea"/>
                <a:cs typeface="+mn-cs"/>
              </a:rPr>
              <a:t>ГОРЯЧАЯ ЛИНИЯ</a:t>
            </a:r>
            <a:endParaRPr lang="ru-RU" sz="3200" spc="-1">
              <a:solidFill>
                <a:srgbClr val="000000"/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388574" y="889844"/>
            <a:ext cx="578362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chemeClr val="bg1"/>
                </a:solidFill>
                <a:latin typeface="Century Gothic"/>
              </a:rPr>
              <a:t>МИНПРОСВЕЩЕНИЯ РОССИИ СОЗДАНА ГОРЯЧАЯ ЛИНИЯ В ЦЕЛЯХ ОРГАНИЗАЦИИ РАЗЪЯСНЕНИЯ РАБОТЫ В РАМКАХ ПРИКАЗОВ МИНПРОСВЕЩЕНИЯ РОССИИ:</a:t>
            </a:r>
            <a:endParaRPr/>
          </a:p>
          <a:p>
            <a:pPr>
              <a:defRPr/>
            </a:pPr>
            <a:endParaRPr lang="ru-RU" sz="1600">
              <a:latin typeface="Century Gothic"/>
            </a:endParaRPr>
          </a:p>
          <a:p>
            <a:pPr marL="266700">
              <a:defRPr/>
            </a:pPr>
            <a:r>
              <a:rPr lang="ru-RU" sz="1600">
                <a:solidFill>
                  <a:schemeClr val="bg1"/>
                </a:solidFill>
                <a:latin typeface="Century Gothic"/>
              </a:rPr>
              <a:t>от 4 марта 2025 г. № 170 «Об утверждении Порядка проведения в государственной или муниципальной общеобразовательной организации тестирования на знание русского языка, достаточное для освоения образовательных программ начального общего, основного общего и среднего общего образования, иностранных граждан и лиц без гражданства </a:t>
            </a:r>
            <a:endParaRPr/>
          </a:p>
          <a:p>
            <a:pPr marL="266700">
              <a:defRPr/>
            </a:pPr>
            <a:endParaRPr lang="ru-RU" sz="1600">
              <a:solidFill>
                <a:schemeClr val="bg1"/>
              </a:solidFill>
              <a:latin typeface="Century Gothic"/>
            </a:endParaRPr>
          </a:p>
          <a:p>
            <a:pPr marL="266700">
              <a:defRPr/>
            </a:pPr>
            <a:r>
              <a:rPr lang="ru-RU" sz="1600">
                <a:solidFill>
                  <a:schemeClr val="bg1"/>
                </a:solidFill>
                <a:latin typeface="Century Gothic"/>
              </a:rPr>
              <a:t>от 4 марта 2025 г. № 171 «О внесении изменений в Порядок приема на обучение по образовательным программам начального общего, основного общего и среднего общего образования, утвержденный приказом Министерства просвещения Российской Федерации от 2 сентября 2020 г. № 458»</a:t>
            </a:r>
            <a:endParaRPr lang="ru-RU" sz="1600">
              <a:solidFill>
                <a:schemeClr val="bg1"/>
              </a:solidFill>
              <a:latin typeface="Century Gothic"/>
            </a:endParaRPr>
          </a:p>
        </p:txBody>
      </p:sp>
      <p:sp>
        <p:nvSpPr>
          <p:cNvPr id="4" name="Нашивка 3"/>
          <p:cNvSpPr/>
          <p:nvPr/>
        </p:nvSpPr>
        <p:spPr bwMode="auto">
          <a:xfrm>
            <a:off x="466725" y="2447925"/>
            <a:ext cx="152400" cy="152400"/>
          </a:xfrm>
          <a:prstGeom prst="chevron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Нашивка 8"/>
          <p:cNvSpPr/>
          <p:nvPr/>
        </p:nvSpPr>
        <p:spPr bwMode="auto">
          <a:xfrm>
            <a:off x="466725" y="4657723"/>
            <a:ext cx="152400" cy="152400"/>
          </a:xfrm>
          <a:prstGeom prst="chevron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6400800" y="1092964"/>
            <a:ext cx="50292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rgbClr val="003366"/>
                </a:solidFill>
                <a:latin typeface="Century Gothic"/>
              </a:rPr>
              <a:t>ФУНКЦИОНИРОВАНИЕ </a:t>
            </a:r>
            <a:endParaRPr/>
          </a:p>
          <a:p>
            <a:pPr>
              <a:defRPr/>
            </a:pPr>
            <a:r>
              <a:rPr lang="ru-RU" sz="2000" b="1">
                <a:solidFill>
                  <a:srgbClr val="003366"/>
                </a:solidFill>
                <a:latin typeface="Century Gothic"/>
              </a:rPr>
              <a:t>«ГОРЯЧЕЙ ЛИНИИ»</a:t>
            </a:r>
            <a:br>
              <a:rPr lang="ru-RU" sz="2000">
                <a:solidFill>
                  <a:srgbClr val="003366"/>
                </a:solidFill>
                <a:latin typeface="Century Gothic"/>
              </a:rPr>
            </a:br>
            <a:endParaRPr lang="ru-RU" sz="2000">
              <a:solidFill>
                <a:srgbClr val="003366"/>
              </a:solidFill>
              <a:latin typeface="Century Gothic"/>
            </a:endParaRPr>
          </a:p>
          <a:p>
            <a:pPr>
              <a:defRPr/>
            </a:pPr>
            <a:endParaRPr lang="ru-RU" sz="2000">
              <a:solidFill>
                <a:srgbClr val="003366"/>
              </a:solidFill>
              <a:latin typeface="Century Gothic"/>
            </a:endParaRPr>
          </a:p>
          <a:p>
            <a:pPr marL="1343025">
              <a:defRPr/>
            </a:pPr>
            <a:r>
              <a:rPr lang="ru-RU">
                <a:solidFill>
                  <a:srgbClr val="003366"/>
                </a:solidFill>
                <a:latin typeface="Century Gothic"/>
              </a:rPr>
              <a:t>с 9:00 до 18:00 по московскому времени </a:t>
            </a:r>
            <a:endParaRPr/>
          </a:p>
          <a:p>
            <a:pPr marL="1343025">
              <a:defRPr/>
            </a:pPr>
            <a:endParaRPr lang="ru-RU">
              <a:solidFill>
                <a:srgbClr val="003366"/>
              </a:solidFill>
              <a:latin typeface="Century Gothic"/>
            </a:endParaRPr>
          </a:p>
          <a:p>
            <a:pPr marL="1343025">
              <a:defRPr/>
            </a:pPr>
            <a:endParaRPr lang="ru-RU">
              <a:solidFill>
                <a:srgbClr val="003366"/>
              </a:solidFill>
              <a:latin typeface="Century Gothic"/>
            </a:endParaRPr>
          </a:p>
          <a:p>
            <a:pPr marL="1343025">
              <a:defRPr/>
            </a:pPr>
            <a:r>
              <a:rPr lang="ru-RU">
                <a:solidFill>
                  <a:srgbClr val="003366"/>
                </a:solidFill>
                <a:latin typeface="Century Gothic"/>
              </a:rPr>
              <a:t>телефон (495) 587-01-10, доб.  3291</a:t>
            </a:r>
            <a:br>
              <a:rPr lang="ru-RU">
                <a:solidFill>
                  <a:srgbClr val="003366"/>
                </a:solidFill>
                <a:latin typeface="Century Gothic"/>
              </a:rPr>
            </a:br>
            <a:endParaRPr lang="ru-RU">
              <a:solidFill>
                <a:srgbClr val="003366"/>
              </a:solidFill>
              <a:latin typeface="Century Gothic"/>
            </a:endParaRPr>
          </a:p>
          <a:p>
            <a:pPr marL="1343025">
              <a:defRPr/>
            </a:pPr>
            <a:endParaRPr lang="ru-RU">
              <a:solidFill>
                <a:srgbClr val="003366"/>
              </a:solidFill>
              <a:latin typeface="Century Gothic"/>
            </a:endParaRPr>
          </a:p>
          <a:p>
            <a:pPr marL="1343025">
              <a:defRPr/>
            </a:pPr>
            <a:r>
              <a:rPr lang="ru-RU">
                <a:solidFill>
                  <a:srgbClr val="003366"/>
                </a:solidFill>
                <a:latin typeface="Century Gothic"/>
              </a:rPr>
              <a:t>адрес электронной почты zasyadko-vk@edu.gov.ru</a:t>
            </a:r>
            <a:endParaRPr lang="ru-RU">
              <a:solidFill>
                <a:srgbClr val="003366"/>
              </a:solidFill>
              <a:latin typeface="Century Gothic"/>
            </a:endParaRPr>
          </a:p>
        </p:txBody>
      </p:sp>
      <p:grpSp>
        <p:nvGrpSpPr>
          <p:cNvPr id="12" name="Google Shape;13688;p70"/>
          <p:cNvGrpSpPr/>
          <p:nvPr/>
        </p:nvGrpSpPr>
        <p:grpSpPr bwMode="auto">
          <a:xfrm>
            <a:off x="6610309" y="4521622"/>
            <a:ext cx="737821" cy="736178"/>
            <a:chOff x="1745217" y="1515471"/>
            <a:chExt cx="343269" cy="342505"/>
          </a:xfrm>
          <a:solidFill>
            <a:sysClr val="windowText" lastClr="000000"/>
          </a:solidFill>
        </p:grpSpPr>
        <p:sp>
          <p:nvSpPr>
            <p:cNvPr id="13" name="Google Shape;13689;p70"/>
            <p:cNvSpPr/>
            <p:nvPr/>
          </p:nvSpPr>
          <p:spPr bwMode="auto">
            <a:xfrm>
              <a:off x="1854448" y="1647096"/>
              <a:ext cx="22012" cy="21630"/>
            </a:xfrm>
            <a:custGeom>
              <a:avLst/>
              <a:gdLst/>
              <a:ahLst/>
              <a:cxnLst/>
              <a:rect l="l" t="t" r="r" b="b"/>
              <a:pathLst>
                <a:path w="691" h="679" fill="norm" stroke="1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cubicBezTo>
                    <a:pt x="0" y="536"/>
                    <a:pt x="155" y="679"/>
                    <a:pt x="346" y="679"/>
                  </a:cubicBezTo>
                  <a:cubicBezTo>
                    <a:pt x="536" y="679"/>
                    <a:pt x="691" y="536"/>
                    <a:pt x="691" y="345"/>
                  </a:cubicBezTo>
                  <a:cubicBezTo>
                    <a:pt x="691" y="155"/>
                    <a:pt x="536" y="0"/>
                    <a:pt x="346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sz="1850" b="0" i="0" u="none" strike="noStrike" cap="none" spc="0">
                <a:ln>
                  <a:noFill/>
                </a:ln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4" name="Google Shape;13690;p70"/>
            <p:cNvSpPr/>
            <p:nvPr/>
          </p:nvSpPr>
          <p:spPr bwMode="auto">
            <a:xfrm>
              <a:off x="1906020" y="1647096"/>
              <a:ext cx="21661" cy="21630"/>
            </a:xfrm>
            <a:custGeom>
              <a:avLst/>
              <a:gdLst/>
              <a:ahLst/>
              <a:cxnLst/>
              <a:rect l="l" t="t" r="r" b="b"/>
              <a:pathLst>
                <a:path w="680" h="679" fill="norm" stroke="1" extrusionOk="0">
                  <a:moveTo>
                    <a:pt x="334" y="0"/>
                  </a:moveTo>
                  <a:cubicBezTo>
                    <a:pt x="143" y="0"/>
                    <a:pt x="0" y="155"/>
                    <a:pt x="0" y="345"/>
                  </a:cubicBezTo>
                  <a:cubicBezTo>
                    <a:pt x="0" y="536"/>
                    <a:pt x="143" y="679"/>
                    <a:pt x="334" y="679"/>
                  </a:cubicBezTo>
                  <a:cubicBezTo>
                    <a:pt x="524" y="679"/>
                    <a:pt x="679" y="536"/>
                    <a:pt x="679" y="345"/>
                  </a:cubicBezTo>
                  <a:cubicBezTo>
                    <a:pt x="679" y="155"/>
                    <a:pt x="524" y="0"/>
                    <a:pt x="334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sz="1850" b="0" i="0" u="none" strike="noStrike" cap="none" spc="0">
                <a:ln>
                  <a:noFill/>
                </a:ln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5" name="Google Shape;13691;p70"/>
            <p:cNvSpPr/>
            <p:nvPr/>
          </p:nvSpPr>
          <p:spPr bwMode="auto">
            <a:xfrm>
              <a:off x="1956830" y="1647096"/>
              <a:ext cx="22044" cy="21630"/>
            </a:xfrm>
            <a:custGeom>
              <a:avLst/>
              <a:gdLst/>
              <a:ahLst/>
              <a:cxnLst/>
              <a:rect l="l" t="t" r="r" b="b"/>
              <a:pathLst>
                <a:path w="692" h="679" fill="norm" stroke="1" extrusionOk="0">
                  <a:moveTo>
                    <a:pt x="346" y="0"/>
                  </a:moveTo>
                  <a:cubicBezTo>
                    <a:pt x="156" y="0"/>
                    <a:pt x="1" y="155"/>
                    <a:pt x="1" y="345"/>
                  </a:cubicBezTo>
                  <a:cubicBezTo>
                    <a:pt x="1" y="536"/>
                    <a:pt x="156" y="679"/>
                    <a:pt x="346" y="679"/>
                  </a:cubicBezTo>
                  <a:cubicBezTo>
                    <a:pt x="537" y="679"/>
                    <a:pt x="691" y="536"/>
                    <a:pt x="691" y="345"/>
                  </a:cubicBezTo>
                  <a:cubicBezTo>
                    <a:pt x="691" y="155"/>
                    <a:pt x="537" y="0"/>
                    <a:pt x="346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sz="1850" b="0" i="0" u="none" strike="noStrike" cap="none" spc="0">
                <a:ln>
                  <a:noFill/>
                </a:ln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6" name="Google Shape;13692;p70"/>
            <p:cNvSpPr/>
            <p:nvPr/>
          </p:nvSpPr>
          <p:spPr bwMode="auto">
            <a:xfrm>
              <a:off x="1745217" y="1515471"/>
              <a:ext cx="343269" cy="342505"/>
            </a:xfrm>
            <a:custGeom>
              <a:avLst/>
              <a:gdLst/>
              <a:ahLst/>
              <a:cxnLst/>
              <a:rect l="l" t="t" r="r" b="b"/>
              <a:pathLst>
                <a:path w="10776" h="10752" fill="norm" stroke="1" extrusionOk="0">
                  <a:moveTo>
                    <a:pt x="5382" y="1"/>
                  </a:moveTo>
                  <a:cubicBezTo>
                    <a:pt x="3953" y="1"/>
                    <a:pt x="2608" y="453"/>
                    <a:pt x="1596" y="1286"/>
                  </a:cubicBezTo>
                  <a:cubicBezTo>
                    <a:pt x="560" y="2144"/>
                    <a:pt x="0" y="3251"/>
                    <a:pt x="0" y="4465"/>
                  </a:cubicBezTo>
                  <a:cubicBezTo>
                    <a:pt x="0" y="5513"/>
                    <a:pt x="465" y="6561"/>
                    <a:pt x="1274" y="7359"/>
                  </a:cubicBezTo>
                  <a:cubicBezTo>
                    <a:pt x="2072" y="8121"/>
                    <a:pt x="3120" y="8645"/>
                    <a:pt x="4298" y="8835"/>
                  </a:cubicBezTo>
                  <a:cubicBezTo>
                    <a:pt x="4310" y="9442"/>
                    <a:pt x="4108" y="10014"/>
                    <a:pt x="3703" y="10478"/>
                  </a:cubicBezTo>
                  <a:cubicBezTo>
                    <a:pt x="3655" y="10514"/>
                    <a:pt x="3644" y="10597"/>
                    <a:pt x="3679" y="10657"/>
                  </a:cubicBezTo>
                  <a:cubicBezTo>
                    <a:pt x="3703" y="10704"/>
                    <a:pt x="3763" y="10752"/>
                    <a:pt x="3834" y="10752"/>
                  </a:cubicBezTo>
                  <a:cubicBezTo>
                    <a:pt x="5025" y="10752"/>
                    <a:pt x="6084" y="9966"/>
                    <a:pt x="6442" y="8835"/>
                  </a:cubicBezTo>
                  <a:cubicBezTo>
                    <a:pt x="7406" y="8668"/>
                    <a:pt x="8287" y="8299"/>
                    <a:pt x="9013" y="7752"/>
                  </a:cubicBezTo>
                  <a:cubicBezTo>
                    <a:pt x="9097" y="7692"/>
                    <a:pt x="9109" y="7585"/>
                    <a:pt x="9049" y="7513"/>
                  </a:cubicBezTo>
                  <a:cubicBezTo>
                    <a:pt x="9014" y="7465"/>
                    <a:pt x="8963" y="7441"/>
                    <a:pt x="8913" y="7441"/>
                  </a:cubicBezTo>
                  <a:cubicBezTo>
                    <a:pt x="8877" y="7441"/>
                    <a:pt x="8841" y="7453"/>
                    <a:pt x="8811" y="7478"/>
                  </a:cubicBezTo>
                  <a:cubicBezTo>
                    <a:pt x="8096" y="8014"/>
                    <a:pt x="7215" y="8371"/>
                    <a:pt x="6275" y="8502"/>
                  </a:cubicBezTo>
                  <a:cubicBezTo>
                    <a:pt x="6203" y="8525"/>
                    <a:pt x="6156" y="8561"/>
                    <a:pt x="6132" y="8621"/>
                  </a:cubicBezTo>
                  <a:cubicBezTo>
                    <a:pt x="5894" y="9549"/>
                    <a:pt x="5120" y="10216"/>
                    <a:pt x="4215" y="10371"/>
                  </a:cubicBezTo>
                  <a:cubicBezTo>
                    <a:pt x="4537" y="9859"/>
                    <a:pt x="4703" y="9264"/>
                    <a:pt x="4644" y="8656"/>
                  </a:cubicBezTo>
                  <a:cubicBezTo>
                    <a:pt x="4644" y="8585"/>
                    <a:pt x="4572" y="8502"/>
                    <a:pt x="4489" y="8490"/>
                  </a:cubicBezTo>
                  <a:cubicBezTo>
                    <a:pt x="2084" y="8144"/>
                    <a:pt x="346" y="6442"/>
                    <a:pt x="346" y="4430"/>
                  </a:cubicBezTo>
                  <a:cubicBezTo>
                    <a:pt x="346" y="2156"/>
                    <a:pt x="2608" y="310"/>
                    <a:pt x="5382" y="310"/>
                  </a:cubicBezTo>
                  <a:cubicBezTo>
                    <a:pt x="8168" y="310"/>
                    <a:pt x="10430" y="2156"/>
                    <a:pt x="10430" y="4430"/>
                  </a:cubicBezTo>
                  <a:cubicBezTo>
                    <a:pt x="10430" y="5370"/>
                    <a:pt x="10025" y="6287"/>
                    <a:pt x="9311" y="7013"/>
                  </a:cubicBezTo>
                  <a:cubicBezTo>
                    <a:pt x="9251" y="7097"/>
                    <a:pt x="9251" y="7192"/>
                    <a:pt x="9311" y="7252"/>
                  </a:cubicBezTo>
                  <a:cubicBezTo>
                    <a:pt x="9353" y="7281"/>
                    <a:pt x="9397" y="7296"/>
                    <a:pt x="9439" y="7296"/>
                  </a:cubicBezTo>
                  <a:cubicBezTo>
                    <a:pt x="9481" y="7296"/>
                    <a:pt x="9519" y="7281"/>
                    <a:pt x="9549" y="7252"/>
                  </a:cubicBezTo>
                  <a:cubicBezTo>
                    <a:pt x="10347" y="6466"/>
                    <a:pt x="10775" y="5454"/>
                    <a:pt x="10775" y="4430"/>
                  </a:cubicBezTo>
                  <a:cubicBezTo>
                    <a:pt x="10775" y="3263"/>
                    <a:pt x="10204" y="2144"/>
                    <a:pt x="9180" y="1286"/>
                  </a:cubicBezTo>
                  <a:cubicBezTo>
                    <a:pt x="8168" y="453"/>
                    <a:pt x="6811" y="1"/>
                    <a:pt x="5382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sz="1850" b="0" i="0" u="none" strike="noStrike" cap="none" spc="0">
                <a:ln>
                  <a:noFill/>
                </a:ln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" name="Google Shape;31769;p85"/>
          <p:cNvGrpSpPr/>
          <p:nvPr/>
        </p:nvGrpSpPr>
        <p:grpSpPr bwMode="auto">
          <a:xfrm>
            <a:off x="6553430" y="3407527"/>
            <a:ext cx="794700" cy="707273"/>
            <a:chOff x="4747100" y="3052825"/>
            <a:chExt cx="370375" cy="363425"/>
          </a:xfrm>
          <a:solidFill>
            <a:sysClr val="windowText" lastClr="000000"/>
          </a:solidFill>
        </p:grpSpPr>
        <p:sp>
          <p:nvSpPr>
            <p:cNvPr id="19" name="Google Shape;31770;p85"/>
            <p:cNvSpPr/>
            <p:nvPr/>
          </p:nvSpPr>
          <p:spPr bwMode="auto">
            <a:xfrm>
              <a:off x="4983200" y="3354500"/>
              <a:ext cx="16225" cy="14600"/>
            </a:xfrm>
            <a:custGeom>
              <a:avLst/>
              <a:gdLst/>
              <a:ahLst/>
              <a:cxnLst/>
              <a:rect l="l" t="t" r="r" b="b"/>
              <a:pathLst>
                <a:path w="649" h="584" fill="norm" stroke="1" extrusionOk="0">
                  <a:moveTo>
                    <a:pt x="371" y="1"/>
                  </a:moveTo>
                  <a:cubicBezTo>
                    <a:pt x="124" y="1"/>
                    <a:pt x="1" y="310"/>
                    <a:pt x="155" y="495"/>
                  </a:cubicBezTo>
                  <a:cubicBezTo>
                    <a:pt x="217" y="556"/>
                    <a:pt x="292" y="584"/>
                    <a:pt x="365" y="584"/>
                  </a:cubicBezTo>
                  <a:cubicBezTo>
                    <a:pt x="511" y="584"/>
                    <a:pt x="649" y="474"/>
                    <a:pt x="649" y="310"/>
                  </a:cubicBezTo>
                  <a:cubicBezTo>
                    <a:pt x="649" y="124"/>
                    <a:pt x="525" y="1"/>
                    <a:pt x="371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sz="1800" b="0" i="0" u="none" strike="noStrike" cap="none" spc="0">
                <a:ln>
                  <a:noFill/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Google Shape;31771;p85"/>
            <p:cNvSpPr/>
            <p:nvPr/>
          </p:nvSpPr>
          <p:spPr bwMode="auto">
            <a:xfrm>
              <a:off x="4747100" y="3052825"/>
              <a:ext cx="370375" cy="363425"/>
            </a:xfrm>
            <a:custGeom>
              <a:avLst/>
              <a:gdLst/>
              <a:ahLst/>
              <a:cxnLst/>
              <a:rect l="l" t="t" r="r" b="b"/>
              <a:pathLst>
                <a:path w="14815" h="14537" fill="norm" stroke="1" extrusionOk="0">
                  <a:moveTo>
                    <a:pt x="13395" y="5865"/>
                  </a:moveTo>
                  <a:cubicBezTo>
                    <a:pt x="14105" y="5896"/>
                    <a:pt x="14105" y="6945"/>
                    <a:pt x="13395" y="7007"/>
                  </a:cubicBezTo>
                  <a:lnTo>
                    <a:pt x="12562" y="7007"/>
                  </a:lnTo>
                  <a:cubicBezTo>
                    <a:pt x="11852" y="6945"/>
                    <a:pt x="11852" y="5896"/>
                    <a:pt x="12562" y="5865"/>
                  </a:cubicBezTo>
                  <a:close/>
                  <a:moveTo>
                    <a:pt x="13395" y="7562"/>
                  </a:moveTo>
                  <a:cubicBezTo>
                    <a:pt x="13703" y="7562"/>
                    <a:pt x="13981" y="7809"/>
                    <a:pt x="13981" y="8118"/>
                  </a:cubicBezTo>
                  <a:cubicBezTo>
                    <a:pt x="13981" y="8426"/>
                    <a:pt x="13703" y="8704"/>
                    <a:pt x="13395" y="8704"/>
                  </a:cubicBezTo>
                  <a:lnTo>
                    <a:pt x="12562" y="8704"/>
                  </a:lnTo>
                  <a:cubicBezTo>
                    <a:pt x="11790" y="8704"/>
                    <a:pt x="11790" y="7562"/>
                    <a:pt x="12562" y="7562"/>
                  </a:cubicBezTo>
                  <a:close/>
                  <a:moveTo>
                    <a:pt x="13395" y="9260"/>
                  </a:moveTo>
                  <a:cubicBezTo>
                    <a:pt x="13703" y="9260"/>
                    <a:pt x="13981" y="9506"/>
                    <a:pt x="13981" y="9815"/>
                  </a:cubicBezTo>
                  <a:cubicBezTo>
                    <a:pt x="13981" y="10154"/>
                    <a:pt x="13703" y="10401"/>
                    <a:pt x="13395" y="10401"/>
                  </a:cubicBezTo>
                  <a:lnTo>
                    <a:pt x="12562" y="10401"/>
                  </a:lnTo>
                  <a:cubicBezTo>
                    <a:pt x="11852" y="10340"/>
                    <a:pt x="11852" y="9321"/>
                    <a:pt x="12562" y="9260"/>
                  </a:cubicBezTo>
                  <a:close/>
                  <a:moveTo>
                    <a:pt x="1698" y="6698"/>
                  </a:moveTo>
                  <a:lnTo>
                    <a:pt x="1698" y="12099"/>
                  </a:lnTo>
                  <a:lnTo>
                    <a:pt x="556" y="12099"/>
                  </a:lnTo>
                  <a:lnTo>
                    <a:pt x="556" y="6698"/>
                  </a:lnTo>
                  <a:close/>
                  <a:moveTo>
                    <a:pt x="8488" y="5001"/>
                  </a:moveTo>
                  <a:cubicBezTo>
                    <a:pt x="8334" y="5649"/>
                    <a:pt x="7747" y="6142"/>
                    <a:pt x="7099" y="6142"/>
                  </a:cubicBezTo>
                  <a:lnTo>
                    <a:pt x="6266" y="6142"/>
                  </a:lnTo>
                  <a:cubicBezTo>
                    <a:pt x="6081" y="6142"/>
                    <a:pt x="5957" y="6266"/>
                    <a:pt x="5957" y="6420"/>
                  </a:cubicBezTo>
                  <a:lnTo>
                    <a:pt x="5957" y="7253"/>
                  </a:lnTo>
                  <a:cubicBezTo>
                    <a:pt x="5957" y="8056"/>
                    <a:pt x="5340" y="8673"/>
                    <a:pt x="4537" y="8673"/>
                  </a:cubicBezTo>
                  <a:cubicBezTo>
                    <a:pt x="4528" y="8672"/>
                    <a:pt x="4519" y="8672"/>
                    <a:pt x="4510" y="8672"/>
                  </a:cubicBezTo>
                  <a:cubicBezTo>
                    <a:pt x="4145" y="8672"/>
                    <a:pt x="4145" y="9261"/>
                    <a:pt x="4510" y="9261"/>
                  </a:cubicBezTo>
                  <a:cubicBezTo>
                    <a:pt x="4519" y="9261"/>
                    <a:pt x="4528" y="9260"/>
                    <a:pt x="4537" y="9260"/>
                  </a:cubicBezTo>
                  <a:cubicBezTo>
                    <a:pt x="5093" y="9260"/>
                    <a:pt x="5587" y="9043"/>
                    <a:pt x="5957" y="8642"/>
                  </a:cubicBezTo>
                  <a:lnTo>
                    <a:pt x="5957" y="12099"/>
                  </a:lnTo>
                  <a:lnTo>
                    <a:pt x="5155" y="12099"/>
                  </a:lnTo>
                  <a:cubicBezTo>
                    <a:pt x="4846" y="12099"/>
                    <a:pt x="4537" y="11975"/>
                    <a:pt x="4321" y="11759"/>
                  </a:cubicBezTo>
                  <a:cubicBezTo>
                    <a:pt x="3982" y="11420"/>
                    <a:pt x="3550" y="11235"/>
                    <a:pt x="3087" y="11235"/>
                  </a:cubicBezTo>
                  <a:lnTo>
                    <a:pt x="2285" y="11235"/>
                  </a:lnTo>
                  <a:lnTo>
                    <a:pt x="2285" y="7531"/>
                  </a:lnTo>
                  <a:cubicBezTo>
                    <a:pt x="3303" y="7439"/>
                    <a:pt x="4167" y="6729"/>
                    <a:pt x="4507" y="5741"/>
                  </a:cubicBezTo>
                  <a:cubicBezTo>
                    <a:pt x="4661" y="5309"/>
                    <a:pt x="5062" y="5001"/>
                    <a:pt x="5525" y="5001"/>
                  </a:cubicBezTo>
                  <a:close/>
                  <a:moveTo>
                    <a:pt x="13395" y="10957"/>
                  </a:moveTo>
                  <a:cubicBezTo>
                    <a:pt x="13703" y="10957"/>
                    <a:pt x="13981" y="11204"/>
                    <a:pt x="13981" y="11543"/>
                  </a:cubicBezTo>
                  <a:cubicBezTo>
                    <a:pt x="13981" y="11852"/>
                    <a:pt x="13703" y="12099"/>
                    <a:pt x="13395" y="12099"/>
                  </a:cubicBezTo>
                  <a:lnTo>
                    <a:pt x="12562" y="12099"/>
                  </a:lnTo>
                  <a:cubicBezTo>
                    <a:pt x="11790" y="12099"/>
                    <a:pt x="11790" y="10957"/>
                    <a:pt x="12562" y="10957"/>
                  </a:cubicBezTo>
                  <a:close/>
                  <a:moveTo>
                    <a:pt x="7099" y="1"/>
                  </a:moveTo>
                  <a:cubicBezTo>
                    <a:pt x="6482" y="1"/>
                    <a:pt x="5957" y="526"/>
                    <a:pt x="5957" y="1143"/>
                  </a:cubicBezTo>
                  <a:lnTo>
                    <a:pt x="5957" y="4445"/>
                  </a:lnTo>
                  <a:lnTo>
                    <a:pt x="5525" y="4445"/>
                  </a:lnTo>
                  <a:cubicBezTo>
                    <a:pt x="5503" y="4444"/>
                    <a:pt x="5480" y="4444"/>
                    <a:pt x="5458" y="4444"/>
                  </a:cubicBezTo>
                  <a:cubicBezTo>
                    <a:pt x="4777" y="4444"/>
                    <a:pt x="4190" y="4899"/>
                    <a:pt x="3951" y="5556"/>
                  </a:cubicBezTo>
                  <a:cubicBezTo>
                    <a:pt x="3704" y="6297"/>
                    <a:pt x="3056" y="6852"/>
                    <a:pt x="2285" y="6976"/>
                  </a:cubicBezTo>
                  <a:lnTo>
                    <a:pt x="2285" y="6420"/>
                  </a:lnTo>
                  <a:cubicBezTo>
                    <a:pt x="2285" y="6266"/>
                    <a:pt x="2130" y="6142"/>
                    <a:pt x="1976" y="6142"/>
                  </a:cubicBezTo>
                  <a:lnTo>
                    <a:pt x="279" y="6142"/>
                  </a:lnTo>
                  <a:cubicBezTo>
                    <a:pt x="124" y="6142"/>
                    <a:pt x="1" y="6266"/>
                    <a:pt x="1" y="6420"/>
                  </a:cubicBezTo>
                  <a:lnTo>
                    <a:pt x="1" y="12377"/>
                  </a:lnTo>
                  <a:cubicBezTo>
                    <a:pt x="1" y="12531"/>
                    <a:pt x="124" y="12654"/>
                    <a:pt x="279" y="12654"/>
                  </a:cubicBezTo>
                  <a:lnTo>
                    <a:pt x="1976" y="12654"/>
                  </a:lnTo>
                  <a:cubicBezTo>
                    <a:pt x="2130" y="12654"/>
                    <a:pt x="2254" y="12531"/>
                    <a:pt x="2285" y="12377"/>
                  </a:cubicBezTo>
                  <a:lnTo>
                    <a:pt x="2285" y="11790"/>
                  </a:lnTo>
                  <a:lnTo>
                    <a:pt x="3087" y="11790"/>
                  </a:lnTo>
                  <a:cubicBezTo>
                    <a:pt x="3396" y="11790"/>
                    <a:pt x="3673" y="11914"/>
                    <a:pt x="3889" y="12130"/>
                  </a:cubicBezTo>
                  <a:cubicBezTo>
                    <a:pt x="4229" y="12469"/>
                    <a:pt x="4661" y="12654"/>
                    <a:pt x="5124" y="12654"/>
                  </a:cubicBezTo>
                  <a:lnTo>
                    <a:pt x="5957" y="12654"/>
                  </a:lnTo>
                  <a:lnTo>
                    <a:pt x="5957" y="13364"/>
                  </a:lnTo>
                  <a:cubicBezTo>
                    <a:pt x="5957" y="14012"/>
                    <a:pt x="6451" y="14506"/>
                    <a:pt x="7068" y="14506"/>
                  </a:cubicBezTo>
                  <a:lnTo>
                    <a:pt x="8519" y="14506"/>
                  </a:lnTo>
                  <a:cubicBezTo>
                    <a:pt x="8673" y="14506"/>
                    <a:pt x="8796" y="14383"/>
                    <a:pt x="8796" y="14228"/>
                  </a:cubicBezTo>
                  <a:cubicBezTo>
                    <a:pt x="8796" y="14074"/>
                    <a:pt x="8673" y="13950"/>
                    <a:pt x="8519" y="13950"/>
                  </a:cubicBezTo>
                  <a:lnTo>
                    <a:pt x="7068" y="13950"/>
                  </a:lnTo>
                  <a:cubicBezTo>
                    <a:pt x="6760" y="13950"/>
                    <a:pt x="6513" y="13704"/>
                    <a:pt x="6513" y="13364"/>
                  </a:cubicBezTo>
                  <a:lnTo>
                    <a:pt x="6513" y="6698"/>
                  </a:lnTo>
                  <a:lnTo>
                    <a:pt x="7068" y="6698"/>
                  </a:lnTo>
                  <a:cubicBezTo>
                    <a:pt x="8179" y="6698"/>
                    <a:pt x="9074" y="5803"/>
                    <a:pt x="9074" y="4723"/>
                  </a:cubicBezTo>
                  <a:cubicBezTo>
                    <a:pt x="9074" y="4582"/>
                    <a:pt x="8971" y="4441"/>
                    <a:pt x="8813" y="4441"/>
                  </a:cubicBezTo>
                  <a:cubicBezTo>
                    <a:pt x="8797" y="4441"/>
                    <a:pt x="8782" y="4442"/>
                    <a:pt x="8766" y="4445"/>
                  </a:cubicBezTo>
                  <a:lnTo>
                    <a:pt x="6544" y="4445"/>
                  </a:lnTo>
                  <a:lnTo>
                    <a:pt x="6544" y="1143"/>
                  </a:lnTo>
                  <a:cubicBezTo>
                    <a:pt x="6544" y="834"/>
                    <a:pt x="6790" y="556"/>
                    <a:pt x="7130" y="556"/>
                  </a:cubicBezTo>
                  <a:lnTo>
                    <a:pt x="12562" y="556"/>
                  </a:lnTo>
                  <a:cubicBezTo>
                    <a:pt x="12870" y="587"/>
                    <a:pt x="13117" y="834"/>
                    <a:pt x="13117" y="1143"/>
                  </a:cubicBezTo>
                  <a:lnTo>
                    <a:pt x="13117" y="5278"/>
                  </a:lnTo>
                  <a:lnTo>
                    <a:pt x="12531" y="5278"/>
                  </a:lnTo>
                  <a:cubicBezTo>
                    <a:pt x="11481" y="5278"/>
                    <a:pt x="10988" y="6575"/>
                    <a:pt x="11790" y="7253"/>
                  </a:cubicBezTo>
                  <a:cubicBezTo>
                    <a:pt x="11265" y="7716"/>
                    <a:pt x="11265" y="8519"/>
                    <a:pt x="11790" y="8982"/>
                  </a:cubicBezTo>
                  <a:cubicBezTo>
                    <a:pt x="11265" y="9414"/>
                    <a:pt x="11265" y="10216"/>
                    <a:pt x="11790" y="10679"/>
                  </a:cubicBezTo>
                  <a:cubicBezTo>
                    <a:pt x="10988" y="11358"/>
                    <a:pt x="11481" y="12654"/>
                    <a:pt x="12531" y="12654"/>
                  </a:cubicBezTo>
                  <a:lnTo>
                    <a:pt x="13117" y="12654"/>
                  </a:lnTo>
                  <a:lnTo>
                    <a:pt x="13117" y="13395"/>
                  </a:lnTo>
                  <a:cubicBezTo>
                    <a:pt x="13117" y="13704"/>
                    <a:pt x="12839" y="13981"/>
                    <a:pt x="12531" y="13981"/>
                  </a:cubicBezTo>
                  <a:lnTo>
                    <a:pt x="11111" y="13981"/>
                  </a:lnTo>
                  <a:cubicBezTo>
                    <a:pt x="11095" y="13979"/>
                    <a:pt x="11079" y="13977"/>
                    <a:pt x="11064" y="13977"/>
                  </a:cubicBezTo>
                  <a:cubicBezTo>
                    <a:pt x="10905" y="13977"/>
                    <a:pt x="10802" y="14118"/>
                    <a:pt x="10802" y="14259"/>
                  </a:cubicBezTo>
                  <a:cubicBezTo>
                    <a:pt x="10802" y="14413"/>
                    <a:pt x="10926" y="14537"/>
                    <a:pt x="11111" y="14537"/>
                  </a:cubicBezTo>
                  <a:lnTo>
                    <a:pt x="12531" y="14537"/>
                  </a:lnTo>
                  <a:cubicBezTo>
                    <a:pt x="13179" y="14506"/>
                    <a:pt x="13673" y="14012"/>
                    <a:pt x="13673" y="13395"/>
                  </a:cubicBezTo>
                  <a:lnTo>
                    <a:pt x="13673" y="12623"/>
                  </a:lnTo>
                  <a:cubicBezTo>
                    <a:pt x="14568" y="12407"/>
                    <a:pt x="14814" y="11266"/>
                    <a:pt x="14136" y="10679"/>
                  </a:cubicBezTo>
                  <a:cubicBezTo>
                    <a:pt x="14660" y="10216"/>
                    <a:pt x="14660" y="9414"/>
                    <a:pt x="14136" y="8982"/>
                  </a:cubicBezTo>
                  <a:cubicBezTo>
                    <a:pt x="14660" y="8519"/>
                    <a:pt x="14660" y="7716"/>
                    <a:pt x="14136" y="7253"/>
                  </a:cubicBezTo>
                  <a:cubicBezTo>
                    <a:pt x="14382" y="7037"/>
                    <a:pt x="14537" y="6729"/>
                    <a:pt x="14537" y="6420"/>
                  </a:cubicBezTo>
                  <a:cubicBezTo>
                    <a:pt x="14537" y="5896"/>
                    <a:pt x="14166" y="5433"/>
                    <a:pt x="13673" y="5309"/>
                  </a:cubicBezTo>
                  <a:lnTo>
                    <a:pt x="13673" y="1143"/>
                  </a:lnTo>
                  <a:cubicBezTo>
                    <a:pt x="13673" y="495"/>
                    <a:pt x="13179" y="1"/>
                    <a:pt x="12531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sz="1800" b="0" i="0" u="none" strike="noStrike" cap="none" spc="0">
                <a:ln>
                  <a:noFill/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Google Shape;31772;p85"/>
            <p:cNvSpPr/>
            <p:nvPr/>
          </p:nvSpPr>
          <p:spPr bwMode="auto">
            <a:xfrm>
              <a:off x="4961600" y="3095275"/>
              <a:ext cx="59425" cy="14675"/>
            </a:xfrm>
            <a:custGeom>
              <a:avLst/>
              <a:gdLst/>
              <a:ahLst/>
              <a:cxnLst/>
              <a:rect l="l" t="t" r="r" b="b"/>
              <a:pathLst>
                <a:path w="2377" h="587" fill="norm" stroke="1" extrusionOk="0">
                  <a:moveTo>
                    <a:pt x="402" y="0"/>
                  </a:moveTo>
                  <a:cubicBezTo>
                    <a:pt x="0" y="0"/>
                    <a:pt x="0" y="587"/>
                    <a:pt x="402" y="587"/>
                  </a:cubicBezTo>
                  <a:lnTo>
                    <a:pt x="2099" y="587"/>
                  </a:lnTo>
                  <a:cubicBezTo>
                    <a:pt x="2253" y="587"/>
                    <a:pt x="2377" y="432"/>
                    <a:pt x="2377" y="278"/>
                  </a:cubicBezTo>
                  <a:cubicBezTo>
                    <a:pt x="2377" y="124"/>
                    <a:pt x="2253" y="0"/>
                    <a:pt x="2099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sz="1800" b="0" i="0" u="none" strike="noStrike" cap="none" spc="0">
                <a:ln>
                  <a:noFill/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Google Shape;31773;p85"/>
            <p:cNvSpPr/>
            <p:nvPr/>
          </p:nvSpPr>
          <p:spPr bwMode="auto">
            <a:xfrm>
              <a:off x="4983200" y="3402150"/>
              <a:ext cx="19325" cy="14100"/>
            </a:xfrm>
            <a:custGeom>
              <a:avLst/>
              <a:gdLst/>
              <a:ahLst/>
              <a:cxnLst/>
              <a:rect l="l" t="t" r="r" b="b"/>
              <a:pathLst>
                <a:path w="773" h="564" fill="norm" stroke="1" extrusionOk="0">
                  <a:moveTo>
                    <a:pt x="386" y="1"/>
                  </a:moveTo>
                  <a:cubicBezTo>
                    <a:pt x="317" y="1"/>
                    <a:pt x="247" y="24"/>
                    <a:pt x="186" y="70"/>
                  </a:cubicBezTo>
                  <a:cubicBezTo>
                    <a:pt x="1" y="255"/>
                    <a:pt x="124" y="564"/>
                    <a:pt x="371" y="564"/>
                  </a:cubicBezTo>
                  <a:cubicBezTo>
                    <a:pt x="649" y="564"/>
                    <a:pt x="772" y="255"/>
                    <a:pt x="587" y="70"/>
                  </a:cubicBezTo>
                  <a:cubicBezTo>
                    <a:pt x="525" y="24"/>
                    <a:pt x="456" y="1"/>
                    <a:pt x="386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sz="1800" b="0" i="0" u="none" strike="noStrike" cap="none" spc="0">
                <a:ln>
                  <a:noFill/>
                </a:ln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3" name="Google Shape;16908;p75"/>
          <p:cNvGrpSpPr/>
          <p:nvPr/>
        </p:nvGrpSpPr>
        <p:grpSpPr bwMode="auto">
          <a:xfrm>
            <a:off x="6694412" y="2361663"/>
            <a:ext cx="657426" cy="686337"/>
            <a:chOff x="2302788" y="1505980"/>
            <a:chExt cx="336188" cy="335425"/>
          </a:xfrm>
          <a:solidFill>
            <a:sysClr val="windowText" lastClr="000000"/>
          </a:solidFill>
        </p:grpSpPr>
        <p:sp>
          <p:nvSpPr>
            <p:cNvPr id="24" name="Google Shape;16909;p75"/>
            <p:cNvSpPr/>
            <p:nvPr/>
          </p:nvSpPr>
          <p:spPr bwMode="auto">
            <a:xfrm>
              <a:off x="2302788" y="1505980"/>
              <a:ext cx="336188" cy="335425"/>
            </a:xfrm>
            <a:custGeom>
              <a:avLst/>
              <a:gdLst/>
              <a:ahLst/>
              <a:cxnLst/>
              <a:rect l="l" t="t" r="r" b="b"/>
              <a:pathLst>
                <a:path w="10562" h="10538" fill="norm" stroke="1" extrusionOk="0">
                  <a:moveTo>
                    <a:pt x="5275" y="1"/>
                  </a:moveTo>
                  <a:cubicBezTo>
                    <a:pt x="3858" y="1"/>
                    <a:pt x="2536" y="548"/>
                    <a:pt x="1548" y="1548"/>
                  </a:cubicBezTo>
                  <a:cubicBezTo>
                    <a:pt x="548" y="2549"/>
                    <a:pt x="0" y="3870"/>
                    <a:pt x="0" y="5263"/>
                  </a:cubicBezTo>
                  <a:cubicBezTo>
                    <a:pt x="0" y="6668"/>
                    <a:pt x="548" y="8002"/>
                    <a:pt x="1548" y="8990"/>
                  </a:cubicBezTo>
                  <a:cubicBezTo>
                    <a:pt x="2548" y="9990"/>
                    <a:pt x="3870" y="10538"/>
                    <a:pt x="5275" y="10538"/>
                  </a:cubicBezTo>
                  <a:cubicBezTo>
                    <a:pt x="6680" y="10538"/>
                    <a:pt x="8013" y="9990"/>
                    <a:pt x="8989" y="8990"/>
                  </a:cubicBezTo>
                  <a:cubicBezTo>
                    <a:pt x="9990" y="7990"/>
                    <a:pt x="10537" y="6668"/>
                    <a:pt x="10537" y="5263"/>
                  </a:cubicBezTo>
                  <a:cubicBezTo>
                    <a:pt x="10561" y="5192"/>
                    <a:pt x="10549" y="5085"/>
                    <a:pt x="10549" y="5001"/>
                  </a:cubicBezTo>
                  <a:cubicBezTo>
                    <a:pt x="10549" y="4906"/>
                    <a:pt x="10478" y="4847"/>
                    <a:pt x="10394" y="4847"/>
                  </a:cubicBezTo>
                  <a:cubicBezTo>
                    <a:pt x="10299" y="4847"/>
                    <a:pt x="10240" y="4930"/>
                    <a:pt x="10240" y="5013"/>
                  </a:cubicBezTo>
                  <a:lnTo>
                    <a:pt x="10240" y="5287"/>
                  </a:lnTo>
                  <a:cubicBezTo>
                    <a:pt x="10240" y="6609"/>
                    <a:pt x="9716" y="7859"/>
                    <a:pt x="8787" y="8799"/>
                  </a:cubicBezTo>
                  <a:cubicBezTo>
                    <a:pt x="7846" y="9728"/>
                    <a:pt x="6596" y="10252"/>
                    <a:pt x="5275" y="10252"/>
                  </a:cubicBezTo>
                  <a:cubicBezTo>
                    <a:pt x="3941" y="10252"/>
                    <a:pt x="2691" y="9728"/>
                    <a:pt x="1762" y="8799"/>
                  </a:cubicBezTo>
                  <a:cubicBezTo>
                    <a:pt x="822" y="7859"/>
                    <a:pt x="298" y="6609"/>
                    <a:pt x="298" y="5287"/>
                  </a:cubicBezTo>
                  <a:cubicBezTo>
                    <a:pt x="298" y="3954"/>
                    <a:pt x="822" y="2703"/>
                    <a:pt x="1762" y="1775"/>
                  </a:cubicBezTo>
                  <a:cubicBezTo>
                    <a:pt x="2691" y="834"/>
                    <a:pt x="3941" y="310"/>
                    <a:pt x="5275" y="310"/>
                  </a:cubicBezTo>
                  <a:cubicBezTo>
                    <a:pt x="6442" y="310"/>
                    <a:pt x="7573" y="727"/>
                    <a:pt x="8466" y="1477"/>
                  </a:cubicBezTo>
                  <a:cubicBezTo>
                    <a:pt x="9347" y="2215"/>
                    <a:pt x="9942" y="3239"/>
                    <a:pt x="10156" y="4370"/>
                  </a:cubicBezTo>
                  <a:cubicBezTo>
                    <a:pt x="10167" y="4454"/>
                    <a:pt x="10223" y="4492"/>
                    <a:pt x="10301" y="4492"/>
                  </a:cubicBezTo>
                  <a:cubicBezTo>
                    <a:pt x="10312" y="4492"/>
                    <a:pt x="10323" y="4491"/>
                    <a:pt x="10335" y="4489"/>
                  </a:cubicBezTo>
                  <a:cubicBezTo>
                    <a:pt x="10418" y="4477"/>
                    <a:pt x="10466" y="4406"/>
                    <a:pt x="10454" y="4311"/>
                  </a:cubicBezTo>
                  <a:cubicBezTo>
                    <a:pt x="10228" y="3108"/>
                    <a:pt x="9597" y="2025"/>
                    <a:pt x="8668" y="1239"/>
                  </a:cubicBezTo>
                  <a:cubicBezTo>
                    <a:pt x="7716" y="429"/>
                    <a:pt x="6501" y="1"/>
                    <a:pt x="5275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sz="1850" b="0" i="0" u="none" strike="noStrike" cap="none" spc="0">
                <a:ln>
                  <a:noFill/>
                </a:ln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5" name="Google Shape;16910;p75"/>
            <p:cNvSpPr/>
            <p:nvPr/>
          </p:nvSpPr>
          <p:spPr bwMode="auto">
            <a:xfrm>
              <a:off x="2327806" y="1530618"/>
              <a:ext cx="287266" cy="286916"/>
            </a:xfrm>
            <a:custGeom>
              <a:avLst/>
              <a:gdLst/>
              <a:ahLst/>
              <a:cxnLst/>
              <a:rect l="l" t="t" r="r" b="b"/>
              <a:pathLst>
                <a:path w="9025" h="9014" fill="norm" stroke="1" extrusionOk="0">
                  <a:moveTo>
                    <a:pt x="4513" y="1"/>
                  </a:moveTo>
                  <a:cubicBezTo>
                    <a:pt x="3870" y="1"/>
                    <a:pt x="3262" y="132"/>
                    <a:pt x="2679" y="382"/>
                  </a:cubicBezTo>
                  <a:cubicBezTo>
                    <a:pt x="2119" y="644"/>
                    <a:pt x="1619" y="1001"/>
                    <a:pt x="1215" y="1441"/>
                  </a:cubicBezTo>
                  <a:cubicBezTo>
                    <a:pt x="1155" y="1501"/>
                    <a:pt x="1155" y="1608"/>
                    <a:pt x="1226" y="1667"/>
                  </a:cubicBezTo>
                  <a:cubicBezTo>
                    <a:pt x="1255" y="1696"/>
                    <a:pt x="1294" y="1711"/>
                    <a:pt x="1334" y="1711"/>
                  </a:cubicBezTo>
                  <a:cubicBezTo>
                    <a:pt x="1377" y="1711"/>
                    <a:pt x="1422" y="1693"/>
                    <a:pt x="1453" y="1656"/>
                  </a:cubicBezTo>
                  <a:cubicBezTo>
                    <a:pt x="1834" y="1239"/>
                    <a:pt x="2298" y="894"/>
                    <a:pt x="2822" y="667"/>
                  </a:cubicBezTo>
                  <a:cubicBezTo>
                    <a:pt x="3358" y="429"/>
                    <a:pt x="3929" y="310"/>
                    <a:pt x="4524" y="310"/>
                  </a:cubicBezTo>
                  <a:cubicBezTo>
                    <a:pt x="6834" y="310"/>
                    <a:pt x="8727" y="2191"/>
                    <a:pt x="8727" y="4513"/>
                  </a:cubicBezTo>
                  <a:cubicBezTo>
                    <a:pt x="8727" y="6811"/>
                    <a:pt x="6846" y="8704"/>
                    <a:pt x="4524" y="8704"/>
                  </a:cubicBezTo>
                  <a:cubicBezTo>
                    <a:pt x="2227" y="8704"/>
                    <a:pt x="333" y="6835"/>
                    <a:pt x="333" y="4513"/>
                  </a:cubicBezTo>
                  <a:cubicBezTo>
                    <a:pt x="333" y="3692"/>
                    <a:pt x="572" y="2882"/>
                    <a:pt x="1036" y="2203"/>
                  </a:cubicBezTo>
                  <a:cubicBezTo>
                    <a:pt x="1048" y="2132"/>
                    <a:pt x="1036" y="2037"/>
                    <a:pt x="953" y="1977"/>
                  </a:cubicBezTo>
                  <a:cubicBezTo>
                    <a:pt x="927" y="1960"/>
                    <a:pt x="900" y="1952"/>
                    <a:pt x="874" y="1952"/>
                  </a:cubicBezTo>
                  <a:cubicBezTo>
                    <a:pt x="827" y="1952"/>
                    <a:pt x="781" y="1979"/>
                    <a:pt x="750" y="2025"/>
                  </a:cubicBezTo>
                  <a:cubicBezTo>
                    <a:pt x="262" y="2751"/>
                    <a:pt x="0" y="3620"/>
                    <a:pt x="0" y="4513"/>
                  </a:cubicBezTo>
                  <a:cubicBezTo>
                    <a:pt x="0" y="5716"/>
                    <a:pt x="464" y="6847"/>
                    <a:pt x="1334" y="7692"/>
                  </a:cubicBezTo>
                  <a:cubicBezTo>
                    <a:pt x="2191" y="8537"/>
                    <a:pt x="3310" y="9014"/>
                    <a:pt x="4513" y="9014"/>
                  </a:cubicBezTo>
                  <a:cubicBezTo>
                    <a:pt x="5715" y="9014"/>
                    <a:pt x="6846" y="8549"/>
                    <a:pt x="7692" y="7692"/>
                  </a:cubicBezTo>
                  <a:cubicBezTo>
                    <a:pt x="8549" y="6835"/>
                    <a:pt x="9025" y="5716"/>
                    <a:pt x="9025" y="4513"/>
                  </a:cubicBezTo>
                  <a:cubicBezTo>
                    <a:pt x="9025" y="3299"/>
                    <a:pt x="8561" y="2168"/>
                    <a:pt x="7692" y="1322"/>
                  </a:cubicBezTo>
                  <a:cubicBezTo>
                    <a:pt x="6846" y="477"/>
                    <a:pt x="5715" y="1"/>
                    <a:pt x="4513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sz="1850" b="0" i="0" u="none" strike="noStrike" cap="none" spc="0">
                <a:ln>
                  <a:noFill/>
                </a:ln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6" name="Google Shape;16911;p75"/>
            <p:cNvSpPr/>
            <p:nvPr/>
          </p:nvSpPr>
          <p:spPr bwMode="auto">
            <a:xfrm>
              <a:off x="2352061" y="1669333"/>
              <a:ext cx="16679" cy="9485"/>
            </a:xfrm>
            <a:custGeom>
              <a:avLst/>
              <a:gdLst/>
              <a:ahLst/>
              <a:cxnLst/>
              <a:rect l="l" t="t" r="r" b="b"/>
              <a:pathLst>
                <a:path w="524" h="298" fill="norm" stroke="1" extrusionOk="0">
                  <a:moveTo>
                    <a:pt x="155" y="0"/>
                  </a:moveTo>
                  <a:cubicBezTo>
                    <a:pt x="60" y="0"/>
                    <a:pt x="0" y="60"/>
                    <a:pt x="0" y="155"/>
                  </a:cubicBezTo>
                  <a:cubicBezTo>
                    <a:pt x="0" y="238"/>
                    <a:pt x="72" y="298"/>
                    <a:pt x="155" y="298"/>
                  </a:cubicBezTo>
                  <a:lnTo>
                    <a:pt x="369" y="298"/>
                  </a:lnTo>
                  <a:cubicBezTo>
                    <a:pt x="464" y="298"/>
                    <a:pt x="524" y="226"/>
                    <a:pt x="524" y="155"/>
                  </a:cubicBezTo>
                  <a:cubicBezTo>
                    <a:pt x="524" y="60"/>
                    <a:pt x="453" y="0"/>
                    <a:pt x="369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sz="1850" b="0" i="0" u="none" strike="noStrike" cap="none" spc="0">
                <a:ln>
                  <a:noFill/>
                </a:ln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7" name="Google Shape;16912;p75"/>
            <p:cNvSpPr/>
            <p:nvPr/>
          </p:nvSpPr>
          <p:spPr bwMode="auto">
            <a:xfrm>
              <a:off x="2466871" y="1554490"/>
              <a:ext cx="123946" cy="124328"/>
            </a:xfrm>
            <a:custGeom>
              <a:avLst/>
              <a:gdLst/>
              <a:ahLst/>
              <a:cxnLst/>
              <a:rect l="l" t="t" r="r" b="b"/>
              <a:pathLst>
                <a:path w="3894" h="3906" fill="norm" stroke="1" extrusionOk="0">
                  <a:moveTo>
                    <a:pt x="144" y="1"/>
                  </a:moveTo>
                  <a:cubicBezTo>
                    <a:pt x="48" y="1"/>
                    <a:pt x="1" y="84"/>
                    <a:pt x="1" y="155"/>
                  </a:cubicBezTo>
                  <a:lnTo>
                    <a:pt x="1" y="3751"/>
                  </a:lnTo>
                  <a:cubicBezTo>
                    <a:pt x="1" y="3846"/>
                    <a:pt x="72" y="3906"/>
                    <a:pt x="144" y="3906"/>
                  </a:cubicBezTo>
                  <a:lnTo>
                    <a:pt x="3751" y="3906"/>
                  </a:lnTo>
                  <a:cubicBezTo>
                    <a:pt x="3834" y="3906"/>
                    <a:pt x="3894" y="3834"/>
                    <a:pt x="3894" y="3751"/>
                  </a:cubicBezTo>
                  <a:cubicBezTo>
                    <a:pt x="3894" y="3668"/>
                    <a:pt x="3823" y="3608"/>
                    <a:pt x="3751" y="3608"/>
                  </a:cubicBezTo>
                  <a:lnTo>
                    <a:pt x="310" y="3608"/>
                  </a:lnTo>
                  <a:lnTo>
                    <a:pt x="310" y="155"/>
                  </a:lnTo>
                  <a:lnTo>
                    <a:pt x="298" y="155"/>
                  </a:lnTo>
                  <a:cubicBezTo>
                    <a:pt x="298" y="72"/>
                    <a:pt x="215" y="1"/>
                    <a:pt x="144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sz="1850" b="0" i="0" u="none" strike="noStrike" cap="none" spc="0">
                <a:ln>
                  <a:noFill/>
                </a:ln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8" name="Google Shape;16913;p75"/>
            <p:cNvSpPr/>
            <p:nvPr/>
          </p:nvSpPr>
          <p:spPr bwMode="auto">
            <a:xfrm>
              <a:off x="2466107" y="1776950"/>
              <a:ext cx="9517" cy="16711"/>
            </a:xfrm>
            <a:custGeom>
              <a:avLst/>
              <a:gdLst/>
              <a:ahLst/>
              <a:cxnLst/>
              <a:rect l="l" t="t" r="r" b="b"/>
              <a:pathLst>
                <a:path w="299" h="525" fill="norm" stroke="1" extrusionOk="0">
                  <a:moveTo>
                    <a:pt x="156" y="1"/>
                  </a:moveTo>
                  <a:cubicBezTo>
                    <a:pt x="60" y="1"/>
                    <a:pt x="1" y="72"/>
                    <a:pt x="1" y="144"/>
                  </a:cubicBezTo>
                  <a:lnTo>
                    <a:pt x="1" y="370"/>
                  </a:lnTo>
                  <a:cubicBezTo>
                    <a:pt x="1" y="465"/>
                    <a:pt x="84" y="525"/>
                    <a:pt x="156" y="525"/>
                  </a:cubicBezTo>
                  <a:cubicBezTo>
                    <a:pt x="239" y="525"/>
                    <a:pt x="299" y="441"/>
                    <a:pt x="299" y="370"/>
                  </a:cubicBezTo>
                  <a:lnTo>
                    <a:pt x="299" y="144"/>
                  </a:lnTo>
                  <a:cubicBezTo>
                    <a:pt x="299" y="60"/>
                    <a:pt x="227" y="1"/>
                    <a:pt x="156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sz="1850" b="0" i="0" u="none" strike="noStrike" cap="none" spc="0">
                <a:ln>
                  <a:noFill/>
                </a:ln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9" name="Google Shape;16914;p75"/>
            <p:cNvSpPr/>
            <p:nvPr/>
          </p:nvSpPr>
          <p:spPr bwMode="auto">
            <a:xfrm>
              <a:off x="2384272" y="1587943"/>
              <a:ext cx="16329" cy="15086"/>
            </a:xfrm>
            <a:custGeom>
              <a:avLst/>
              <a:gdLst/>
              <a:ahLst/>
              <a:cxnLst/>
              <a:rect l="l" t="t" r="r" b="b"/>
              <a:pathLst>
                <a:path w="513" h="474" fill="norm" stroke="1" extrusionOk="0">
                  <a:moveTo>
                    <a:pt x="173" y="0"/>
                  </a:moveTo>
                  <a:cubicBezTo>
                    <a:pt x="131" y="0"/>
                    <a:pt x="89" y="15"/>
                    <a:pt x="60" y="45"/>
                  </a:cubicBezTo>
                  <a:cubicBezTo>
                    <a:pt x="0" y="105"/>
                    <a:pt x="0" y="212"/>
                    <a:pt x="60" y="271"/>
                  </a:cubicBezTo>
                  <a:lnTo>
                    <a:pt x="238" y="426"/>
                  </a:lnTo>
                  <a:cubicBezTo>
                    <a:pt x="274" y="462"/>
                    <a:pt x="310" y="474"/>
                    <a:pt x="345" y="474"/>
                  </a:cubicBezTo>
                  <a:cubicBezTo>
                    <a:pt x="393" y="474"/>
                    <a:pt x="417" y="462"/>
                    <a:pt x="453" y="426"/>
                  </a:cubicBezTo>
                  <a:cubicBezTo>
                    <a:pt x="512" y="367"/>
                    <a:pt x="512" y="271"/>
                    <a:pt x="453" y="212"/>
                  </a:cubicBezTo>
                  <a:lnTo>
                    <a:pt x="286" y="45"/>
                  </a:lnTo>
                  <a:cubicBezTo>
                    <a:pt x="256" y="15"/>
                    <a:pt x="214" y="0"/>
                    <a:pt x="173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sz="1850" b="0" i="0" u="none" strike="noStrike" cap="none" spc="0">
                <a:ln>
                  <a:noFill/>
                </a:ln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0" name="Google Shape;16915;p75"/>
            <p:cNvSpPr/>
            <p:nvPr/>
          </p:nvSpPr>
          <p:spPr bwMode="auto">
            <a:xfrm>
              <a:off x="2541544" y="1745216"/>
              <a:ext cx="15564" cy="15086"/>
            </a:xfrm>
            <a:custGeom>
              <a:avLst/>
              <a:gdLst/>
              <a:ahLst/>
              <a:cxnLst/>
              <a:rect l="l" t="t" r="r" b="b"/>
              <a:pathLst>
                <a:path w="489" h="474" fill="norm" stroke="1" extrusionOk="0">
                  <a:moveTo>
                    <a:pt x="171" y="0"/>
                  </a:moveTo>
                  <a:cubicBezTo>
                    <a:pt x="131" y="0"/>
                    <a:pt x="89" y="15"/>
                    <a:pt x="60" y="45"/>
                  </a:cubicBezTo>
                  <a:cubicBezTo>
                    <a:pt x="0" y="105"/>
                    <a:pt x="0" y="212"/>
                    <a:pt x="60" y="259"/>
                  </a:cubicBezTo>
                  <a:lnTo>
                    <a:pt x="226" y="426"/>
                  </a:lnTo>
                  <a:cubicBezTo>
                    <a:pt x="250" y="462"/>
                    <a:pt x="298" y="474"/>
                    <a:pt x="334" y="474"/>
                  </a:cubicBezTo>
                  <a:cubicBezTo>
                    <a:pt x="369" y="474"/>
                    <a:pt x="405" y="462"/>
                    <a:pt x="429" y="426"/>
                  </a:cubicBezTo>
                  <a:cubicBezTo>
                    <a:pt x="488" y="367"/>
                    <a:pt x="488" y="259"/>
                    <a:pt x="429" y="212"/>
                  </a:cubicBezTo>
                  <a:lnTo>
                    <a:pt x="274" y="45"/>
                  </a:lnTo>
                  <a:cubicBezTo>
                    <a:pt x="250" y="15"/>
                    <a:pt x="212" y="0"/>
                    <a:pt x="171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sz="1850" b="0" i="0" u="none" strike="noStrike" cap="none" spc="0">
                <a:ln>
                  <a:noFill/>
                </a:ln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1" name="Google Shape;16916;p75"/>
            <p:cNvSpPr/>
            <p:nvPr/>
          </p:nvSpPr>
          <p:spPr bwMode="auto">
            <a:xfrm>
              <a:off x="2541544" y="1587943"/>
              <a:ext cx="16329" cy="15086"/>
            </a:xfrm>
            <a:custGeom>
              <a:avLst/>
              <a:gdLst/>
              <a:ahLst/>
              <a:cxnLst/>
              <a:rect l="l" t="t" r="r" b="b"/>
              <a:pathLst>
                <a:path w="513" h="474" fill="norm" stroke="1" extrusionOk="0">
                  <a:moveTo>
                    <a:pt x="340" y="0"/>
                  </a:moveTo>
                  <a:cubicBezTo>
                    <a:pt x="298" y="0"/>
                    <a:pt x="256" y="15"/>
                    <a:pt x="226" y="45"/>
                  </a:cubicBezTo>
                  <a:lnTo>
                    <a:pt x="60" y="212"/>
                  </a:lnTo>
                  <a:cubicBezTo>
                    <a:pt x="0" y="271"/>
                    <a:pt x="0" y="367"/>
                    <a:pt x="60" y="426"/>
                  </a:cubicBezTo>
                  <a:cubicBezTo>
                    <a:pt x="95" y="462"/>
                    <a:pt x="131" y="474"/>
                    <a:pt x="167" y="474"/>
                  </a:cubicBezTo>
                  <a:cubicBezTo>
                    <a:pt x="215" y="474"/>
                    <a:pt x="250" y="462"/>
                    <a:pt x="286" y="426"/>
                  </a:cubicBezTo>
                  <a:lnTo>
                    <a:pt x="453" y="271"/>
                  </a:lnTo>
                  <a:cubicBezTo>
                    <a:pt x="512" y="212"/>
                    <a:pt x="512" y="105"/>
                    <a:pt x="453" y="45"/>
                  </a:cubicBezTo>
                  <a:cubicBezTo>
                    <a:pt x="423" y="15"/>
                    <a:pt x="381" y="0"/>
                    <a:pt x="340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sz="1850" b="0" i="0" u="none" strike="noStrike" cap="none" spc="0">
                <a:ln>
                  <a:noFill/>
                </a:ln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2" name="Google Shape;16917;p75"/>
            <p:cNvSpPr/>
            <p:nvPr/>
          </p:nvSpPr>
          <p:spPr bwMode="auto">
            <a:xfrm>
              <a:off x="2384654" y="1744452"/>
              <a:ext cx="15947" cy="15469"/>
            </a:xfrm>
            <a:custGeom>
              <a:avLst/>
              <a:gdLst/>
              <a:ahLst/>
              <a:cxnLst/>
              <a:rect l="l" t="t" r="r" b="b"/>
              <a:pathLst>
                <a:path w="501" h="486" fill="norm" stroke="1" extrusionOk="0">
                  <a:moveTo>
                    <a:pt x="327" y="1"/>
                  </a:moveTo>
                  <a:cubicBezTo>
                    <a:pt x="286" y="1"/>
                    <a:pt x="244" y="16"/>
                    <a:pt x="214" y="45"/>
                  </a:cubicBezTo>
                  <a:lnTo>
                    <a:pt x="48" y="212"/>
                  </a:lnTo>
                  <a:cubicBezTo>
                    <a:pt x="0" y="272"/>
                    <a:pt x="0" y="379"/>
                    <a:pt x="60" y="438"/>
                  </a:cubicBezTo>
                  <a:cubicBezTo>
                    <a:pt x="95" y="462"/>
                    <a:pt x="143" y="486"/>
                    <a:pt x="167" y="486"/>
                  </a:cubicBezTo>
                  <a:cubicBezTo>
                    <a:pt x="202" y="486"/>
                    <a:pt x="238" y="462"/>
                    <a:pt x="274" y="438"/>
                  </a:cubicBezTo>
                  <a:lnTo>
                    <a:pt x="441" y="272"/>
                  </a:lnTo>
                  <a:cubicBezTo>
                    <a:pt x="500" y="212"/>
                    <a:pt x="500" y="105"/>
                    <a:pt x="441" y="45"/>
                  </a:cubicBezTo>
                  <a:cubicBezTo>
                    <a:pt x="411" y="16"/>
                    <a:pt x="369" y="1"/>
                    <a:pt x="327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sz="1850" b="0" i="0" u="none" strike="noStrike" cap="none" spc="0">
                <a:ln>
                  <a:noFill/>
                </a:ln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3" name="Google Shape;16918;p75"/>
            <p:cNvSpPr/>
            <p:nvPr/>
          </p:nvSpPr>
          <p:spPr bwMode="auto">
            <a:xfrm>
              <a:off x="2360018" y="1624548"/>
              <a:ext cx="18207" cy="12605"/>
            </a:xfrm>
            <a:custGeom>
              <a:avLst/>
              <a:gdLst/>
              <a:ahLst/>
              <a:cxnLst/>
              <a:rect l="l" t="t" r="r" b="b"/>
              <a:pathLst>
                <a:path w="572" h="396" fill="norm" stroke="1" extrusionOk="0">
                  <a:moveTo>
                    <a:pt x="179" y="0"/>
                  </a:moveTo>
                  <a:cubicBezTo>
                    <a:pt x="125" y="0"/>
                    <a:pt x="71" y="33"/>
                    <a:pt x="36" y="86"/>
                  </a:cubicBezTo>
                  <a:cubicBezTo>
                    <a:pt x="0" y="157"/>
                    <a:pt x="36" y="252"/>
                    <a:pt x="107" y="288"/>
                  </a:cubicBezTo>
                  <a:lnTo>
                    <a:pt x="322" y="383"/>
                  </a:lnTo>
                  <a:cubicBezTo>
                    <a:pt x="333" y="395"/>
                    <a:pt x="357" y="395"/>
                    <a:pt x="381" y="395"/>
                  </a:cubicBezTo>
                  <a:cubicBezTo>
                    <a:pt x="429" y="395"/>
                    <a:pt x="500" y="371"/>
                    <a:pt x="524" y="312"/>
                  </a:cubicBezTo>
                  <a:cubicBezTo>
                    <a:pt x="572" y="217"/>
                    <a:pt x="524" y="133"/>
                    <a:pt x="453" y="98"/>
                  </a:cubicBezTo>
                  <a:lnTo>
                    <a:pt x="238" y="14"/>
                  </a:lnTo>
                  <a:cubicBezTo>
                    <a:pt x="219" y="5"/>
                    <a:pt x="199" y="0"/>
                    <a:pt x="179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sz="1850" b="0" i="0" u="none" strike="noStrike" cap="none" spc="0">
                <a:ln>
                  <a:noFill/>
                </a:ln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4" name="Google Shape;16919;p75"/>
            <p:cNvSpPr/>
            <p:nvPr/>
          </p:nvSpPr>
          <p:spPr bwMode="auto">
            <a:xfrm>
              <a:off x="2564271" y="1711126"/>
              <a:ext cx="17475" cy="12796"/>
            </a:xfrm>
            <a:custGeom>
              <a:avLst/>
              <a:gdLst/>
              <a:ahLst/>
              <a:cxnLst/>
              <a:rect l="l" t="t" r="r" b="b"/>
              <a:pathLst>
                <a:path w="549" h="402" fill="norm" stroke="1" extrusionOk="0">
                  <a:moveTo>
                    <a:pt x="184" y="0"/>
                  </a:moveTo>
                  <a:cubicBezTo>
                    <a:pt x="125" y="0"/>
                    <a:pt x="63" y="29"/>
                    <a:pt x="36" y="92"/>
                  </a:cubicBezTo>
                  <a:cubicBezTo>
                    <a:pt x="1" y="164"/>
                    <a:pt x="36" y="247"/>
                    <a:pt x="108" y="295"/>
                  </a:cubicBezTo>
                  <a:lnTo>
                    <a:pt x="310" y="390"/>
                  </a:lnTo>
                  <a:cubicBezTo>
                    <a:pt x="334" y="402"/>
                    <a:pt x="358" y="402"/>
                    <a:pt x="370" y="402"/>
                  </a:cubicBezTo>
                  <a:cubicBezTo>
                    <a:pt x="429" y="402"/>
                    <a:pt x="489" y="366"/>
                    <a:pt x="524" y="307"/>
                  </a:cubicBezTo>
                  <a:cubicBezTo>
                    <a:pt x="548" y="235"/>
                    <a:pt x="524" y="140"/>
                    <a:pt x="453" y="104"/>
                  </a:cubicBezTo>
                  <a:lnTo>
                    <a:pt x="239" y="9"/>
                  </a:lnTo>
                  <a:cubicBezTo>
                    <a:pt x="221" y="3"/>
                    <a:pt x="203" y="0"/>
                    <a:pt x="184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sz="1850" b="0" i="0" u="none" strike="noStrike" cap="none" spc="0">
                <a:ln>
                  <a:noFill/>
                </a:ln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5" name="Google Shape;16920;p75"/>
            <p:cNvSpPr/>
            <p:nvPr/>
          </p:nvSpPr>
          <p:spPr bwMode="auto">
            <a:xfrm>
              <a:off x="2507805" y="1563912"/>
              <a:ext cx="14069" cy="16392"/>
            </a:xfrm>
            <a:custGeom>
              <a:avLst/>
              <a:gdLst/>
              <a:ahLst/>
              <a:cxnLst/>
              <a:rect l="l" t="t" r="r" b="b"/>
              <a:pathLst>
                <a:path w="442" h="515" fill="norm" stroke="1" extrusionOk="0">
                  <a:moveTo>
                    <a:pt x="273" y="0"/>
                  </a:moveTo>
                  <a:cubicBezTo>
                    <a:pt x="215" y="0"/>
                    <a:pt x="154" y="33"/>
                    <a:pt x="120" y="86"/>
                  </a:cubicBezTo>
                  <a:lnTo>
                    <a:pt x="36" y="288"/>
                  </a:lnTo>
                  <a:cubicBezTo>
                    <a:pt x="1" y="371"/>
                    <a:pt x="36" y="455"/>
                    <a:pt x="108" y="502"/>
                  </a:cubicBezTo>
                  <a:cubicBezTo>
                    <a:pt x="120" y="514"/>
                    <a:pt x="155" y="514"/>
                    <a:pt x="167" y="514"/>
                  </a:cubicBezTo>
                  <a:cubicBezTo>
                    <a:pt x="227" y="514"/>
                    <a:pt x="286" y="490"/>
                    <a:pt x="322" y="431"/>
                  </a:cubicBezTo>
                  <a:lnTo>
                    <a:pt x="405" y="217"/>
                  </a:lnTo>
                  <a:cubicBezTo>
                    <a:pt x="441" y="145"/>
                    <a:pt x="405" y="50"/>
                    <a:pt x="334" y="14"/>
                  </a:cubicBezTo>
                  <a:cubicBezTo>
                    <a:pt x="315" y="5"/>
                    <a:pt x="294" y="0"/>
                    <a:pt x="273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sz="1850" b="0" i="0" u="none" strike="noStrike" cap="none" spc="0">
                <a:ln>
                  <a:noFill/>
                </a:ln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6" name="Google Shape;16921;p75"/>
            <p:cNvSpPr/>
            <p:nvPr/>
          </p:nvSpPr>
          <p:spPr bwMode="auto">
            <a:xfrm>
              <a:off x="2420654" y="1767974"/>
              <a:ext cx="14419" cy="16583"/>
            </a:xfrm>
            <a:custGeom>
              <a:avLst/>
              <a:gdLst/>
              <a:ahLst/>
              <a:cxnLst/>
              <a:rect l="l" t="t" r="r" b="b"/>
              <a:pathLst>
                <a:path w="453" h="521" fill="norm" stroke="1" extrusionOk="0">
                  <a:moveTo>
                    <a:pt x="290" y="0"/>
                  </a:moveTo>
                  <a:cubicBezTo>
                    <a:pt x="231" y="0"/>
                    <a:pt x="170" y="29"/>
                    <a:pt x="143" y="92"/>
                  </a:cubicBezTo>
                  <a:lnTo>
                    <a:pt x="48" y="295"/>
                  </a:lnTo>
                  <a:cubicBezTo>
                    <a:pt x="0" y="366"/>
                    <a:pt x="48" y="473"/>
                    <a:pt x="119" y="509"/>
                  </a:cubicBezTo>
                  <a:cubicBezTo>
                    <a:pt x="143" y="521"/>
                    <a:pt x="167" y="521"/>
                    <a:pt x="179" y="521"/>
                  </a:cubicBezTo>
                  <a:cubicBezTo>
                    <a:pt x="238" y="521"/>
                    <a:pt x="298" y="485"/>
                    <a:pt x="333" y="426"/>
                  </a:cubicBezTo>
                  <a:lnTo>
                    <a:pt x="417" y="223"/>
                  </a:lnTo>
                  <a:cubicBezTo>
                    <a:pt x="453" y="152"/>
                    <a:pt x="417" y="56"/>
                    <a:pt x="345" y="9"/>
                  </a:cubicBezTo>
                  <a:cubicBezTo>
                    <a:pt x="328" y="3"/>
                    <a:pt x="309" y="0"/>
                    <a:pt x="290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sz="1850" b="0" i="0" u="none" strike="noStrike" cap="none" spc="0">
                <a:ln>
                  <a:noFill/>
                </a:ln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7" name="Google Shape;16922;p75"/>
            <p:cNvSpPr/>
            <p:nvPr/>
          </p:nvSpPr>
          <p:spPr bwMode="auto">
            <a:xfrm>
              <a:off x="2422532" y="1562448"/>
              <a:ext cx="14451" cy="17093"/>
            </a:xfrm>
            <a:custGeom>
              <a:avLst/>
              <a:gdLst/>
              <a:ahLst/>
              <a:cxnLst/>
              <a:rect l="l" t="t" r="r" b="b"/>
              <a:pathLst>
                <a:path w="454" h="537" fill="norm" stroke="1" extrusionOk="0">
                  <a:moveTo>
                    <a:pt x="184" y="0"/>
                  </a:moveTo>
                  <a:cubicBezTo>
                    <a:pt x="164" y="0"/>
                    <a:pt x="142" y="4"/>
                    <a:pt x="120" y="13"/>
                  </a:cubicBezTo>
                  <a:cubicBezTo>
                    <a:pt x="48" y="36"/>
                    <a:pt x="1" y="132"/>
                    <a:pt x="36" y="215"/>
                  </a:cubicBezTo>
                  <a:lnTo>
                    <a:pt x="120" y="429"/>
                  </a:lnTo>
                  <a:cubicBezTo>
                    <a:pt x="155" y="501"/>
                    <a:pt x="215" y="536"/>
                    <a:pt x="274" y="536"/>
                  </a:cubicBezTo>
                  <a:cubicBezTo>
                    <a:pt x="286" y="536"/>
                    <a:pt x="322" y="536"/>
                    <a:pt x="334" y="513"/>
                  </a:cubicBezTo>
                  <a:cubicBezTo>
                    <a:pt x="405" y="489"/>
                    <a:pt x="453" y="394"/>
                    <a:pt x="417" y="310"/>
                  </a:cubicBezTo>
                  <a:lnTo>
                    <a:pt x="334" y="96"/>
                  </a:lnTo>
                  <a:cubicBezTo>
                    <a:pt x="307" y="41"/>
                    <a:pt x="251" y="0"/>
                    <a:pt x="184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sz="1850" b="0" i="0" u="none" strike="noStrike" cap="none" spc="0">
                <a:ln>
                  <a:noFill/>
                </a:ln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8" name="Google Shape;16923;p75"/>
            <p:cNvSpPr/>
            <p:nvPr/>
          </p:nvSpPr>
          <p:spPr bwMode="auto">
            <a:xfrm>
              <a:off x="2505545" y="1768770"/>
              <a:ext cx="14037" cy="16552"/>
            </a:xfrm>
            <a:custGeom>
              <a:avLst/>
              <a:gdLst/>
              <a:ahLst/>
              <a:cxnLst/>
              <a:rect l="l" t="t" r="r" b="b"/>
              <a:pathLst>
                <a:path w="441" h="520" fill="norm" stroke="1" extrusionOk="0">
                  <a:moveTo>
                    <a:pt x="195" y="0"/>
                  </a:moveTo>
                  <a:cubicBezTo>
                    <a:pt x="171" y="0"/>
                    <a:pt x="146" y="6"/>
                    <a:pt x="119" y="20"/>
                  </a:cubicBezTo>
                  <a:cubicBezTo>
                    <a:pt x="48" y="43"/>
                    <a:pt x="0" y="139"/>
                    <a:pt x="24" y="222"/>
                  </a:cubicBezTo>
                  <a:lnTo>
                    <a:pt x="119" y="436"/>
                  </a:lnTo>
                  <a:cubicBezTo>
                    <a:pt x="155" y="496"/>
                    <a:pt x="214" y="520"/>
                    <a:pt x="274" y="520"/>
                  </a:cubicBezTo>
                  <a:cubicBezTo>
                    <a:pt x="286" y="520"/>
                    <a:pt x="310" y="520"/>
                    <a:pt x="322" y="508"/>
                  </a:cubicBezTo>
                  <a:cubicBezTo>
                    <a:pt x="405" y="472"/>
                    <a:pt x="441" y="389"/>
                    <a:pt x="417" y="293"/>
                  </a:cubicBezTo>
                  <a:lnTo>
                    <a:pt x="322" y="91"/>
                  </a:lnTo>
                  <a:cubicBezTo>
                    <a:pt x="304" y="39"/>
                    <a:pt x="256" y="0"/>
                    <a:pt x="195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sz="1850" b="0" i="0" u="none" strike="noStrike" cap="none" spc="0">
                <a:ln>
                  <a:noFill/>
                </a:ln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9" name="Google Shape;16924;p75"/>
            <p:cNvSpPr/>
            <p:nvPr/>
          </p:nvSpPr>
          <p:spPr bwMode="auto">
            <a:xfrm>
              <a:off x="2565417" y="1625885"/>
              <a:ext cx="17825" cy="13145"/>
            </a:xfrm>
            <a:custGeom>
              <a:avLst/>
              <a:gdLst/>
              <a:ahLst/>
              <a:cxnLst/>
              <a:rect l="l" t="t" r="r" b="b"/>
              <a:pathLst>
                <a:path w="560" h="413" fill="norm" stroke="1" extrusionOk="0">
                  <a:moveTo>
                    <a:pt x="378" y="1"/>
                  </a:moveTo>
                  <a:cubicBezTo>
                    <a:pt x="360" y="1"/>
                    <a:pt x="341" y="3"/>
                    <a:pt x="322" y="8"/>
                  </a:cubicBezTo>
                  <a:lnTo>
                    <a:pt x="119" y="103"/>
                  </a:lnTo>
                  <a:cubicBezTo>
                    <a:pt x="36" y="127"/>
                    <a:pt x="0" y="222"/>
                    <a:pt x="24" y="306"/>
                  </a:cubicBezTo>
                  <a:cubicBezTo>
                    <a:pt x="60" y="365"/>
                    <a:pt x="96" y="413"/>
                    <a:pt x="179" y="413"/>
                  </a:cubicBezTo>
                  <a:cubicBezTo>
                    <a:pt x="191" y="413"/>
                    <a:pt x="215" y="413"/>
                    <a:pt x="227" y="401"/>
                  </a:cubicBezTo>
                  <a:lnTo>
                    <a:pt x="441" y="306"/>
                  </a:lnTo>
                  <a:cubicBezTo>
                    <a:pt x="512" y="282"/>
                    <a:pt x="560" y="187"/>
                    <a:pt x="524" y="103"/>
                  </a:cubicBezTo>
                  <a:cubicBezTo>
                    <a:pt x="505" y="37"/>
                    <a:pt x="449" y="1"/>
                    <a:pt x="378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sz="1850" b="0" i="0" u="none" strike="noStrike" cap="none" spc="0">
                <a:ln>
                  <a:noFill/>
                </a:ln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0" name="Google Shape;16925;p75"/>
            <p:cNvSpPr/>
            <p:nvPr/>
          </p:nvSpPr>
          <p:spPr bwMode="auto">
            <a:xfrm>
              <a:off x="2359254" y="1709312"/>
              <a:ext cx="17825" cy="12732"/>
            </a:xfrm>
            <a:custGeom>
              <a:avLst/>
              <a:gdLst/>
              <a:ahLst/>
              <a:cxnLst/>
              <a:rect l="l" t="t" r="r" b="b"/>
              <a:pathLst>
                <a:path w="560" h="400" fill="norm" stroke="1" extrusionOk="0">
                  <a:moveTo>
                    <a:pt x="372" y="0"/>
                  </a:moveTo>
                  <a:cubicBezTo>
                    <a:pt x="356" y="0"/>
                    <a:pt x="339" y="2"/>
                    <a:pt x="322" y="6"/>
                  </a:cubicBezTo>
                  <a:lnTo>
                    <a:pt x="119" y="102"/>
                  </a:lnTo>
                  <a:cubicBezTo>
                    <a:pt x="48" y="125"/>
                    <a:pt x="0" y="221"/>
                    <a:pt x="24" y="304"/>
                  </a:cubicBezTo>
                  <a:cubicBezTo>
                    <a:pt x="60" y="364"/>
                    <a:pt x="119" y="399"/>
                    <a:pt x="179" y="399"/>
                  </a:cubicBezTo>
                  <a:cubicBezTo>
                    <a:pt x="191" y="399"/>
                    <a:pt x="227" y="399"/>
                    <a:pt x="238" y="387"/>
                  </a:cubicBezTo>
                  <a:lnTo>
                    <a:pt x="441" y="292"/>
                  </a:lnTo>
                  <a:cubicBezTo>
                    <a:pt x="512" y="268"/>
                    <a:pt x="560" y="173"/>
                    <a:pt x="536" y="90"/>
                  </a:cubicBezTo>
                  <a:cubicBezTo>
                    <a:pt x="507" y="41"/>
                    <a:pt x="445" y="0"/>
                    <a:pt x="372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sz="1850" b="0" i="0" u="none" strike="noStrike" cap="none" spc="0">
                <a:ln>
                  <a:noFill/>
                </a:ln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pic>
        <p:nvPicPr>
          <p:cNvPr id="1505786976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0042070" y="11905"/>
            <a:ext cx="2153662" cy="6765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_rels/theme3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ppt/theme/theme3.xml><?xml version="1.0" encoding="utf-8"?>
<a:theme xmlns:a="http://schemas.openxmlformats.org/drawingml/2006/main" xmlns:r="http://schemas.openxmlformats.org/officeDocument/2006/relationships" xmlns:p="http://schemas.openxmlformats.org/presentation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Р7-Офис/2024.4.2.721</Application>
  <DocSecurity>0</DocSecurity>
  <PresentationFormat>Широкоэкранный</PresentationFormat>
  <Paragraphs>0</Paragraphs>
  <Slides>10</Slides>
  <Notes>10</Notes>
  <HiddenSlides>0</HiddenSlides>
  <MMClips>2</MMClips>
  <ScaleCrop>0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Theme 1</vt:lpstr>
      <vt:lpstr>Theme 2</vt:lpstr>
      <vt:lpstr>Theme 3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User</dc:creator>
  <cp:keywords/>
  <dc:description/>
  <dc:identifier/>
  <dc:language/>
  <cp:lastModifiedBy>artur</cp:lastModifiedBy>
  <cp:revision>58</cp:revision>
  <dcterms:created xsi:type="dcterms:W3CDTF">2025-03-17T06:45:18Z</dcterms:created>
  <dcterms:modified xsi:type="dcterms:W3CDTF">2025-03-27T10:04:28Z</dcterms:modified>
  <cp:category/>
  <cp:contentStatus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2025-01-14T00:00:00Z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2025-03-17T00:00:00Z</vt:filetime>
  </property>
  <property fmtid="{D5CDD505-2E9C-101B-9397-08002B2CF9AE}" pid="5" name="Producer">
    <vt:lpwstr>Microsoft® PowerPoint® 2010</vt:lpwstr>
  </property>
</Properties>
</file>